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79" r:id="rId4"/>
    <p:sldId id="284" r:id="rId5"/>
    <p:sldId id="257" r:id="rId6"/>
    <p:sldId id="259" r:id="rId7"/>
    <p:sldId id="261" r:id="rId8"/>
    <p:sldId id="262" r:id="rId9"/>
    <p:sldId id="288" r:id="rId10"/>
    <p:sldId id="263" r:id="rId11"/>
    <p:sldId id="264" r:id="rId12"/>
    <p:sldId id="289" r:id="rId13"/>
    <p:sldId id="266" r:id="rId14"/>
    <p:sldId id="265" r:id="rId15"/>
    <p:sldId id="290" r:id="rId16"/>
    <p:sldId id="267" r:id="rId17"/>
    <p:sldId id="268" r:id="rId18"/>
    <p:sldId id="269" r:id="rId19"/>
    <p:sldId id="270" r:id="rId20"/>
    <p:sldId id="271" r:id="rId21"/>
    <p:sldId id="280" r:id="rId22"/>
    <p:sldId id="281" r:id="rId23"/>
    <p:sldId id="282" r:id="rId24"/>
    <p:sldId id="272" r:id="rId25"/>
    <p:sldId id="273" r:id="rId26"/>
    <p:sldId id="274" r:id="rId27"/>
    <p:sldId id="283" r:id="rId28"/>
    <p:sldId id="275" r:id="rId29"/>
    <p:sldId id="277" r:id="rId30"/>
    <p:sldId id="278" r:id="rId31"/>
    <p:sldId id="285" r:id="rId32"/>
    <p:sldId id="286"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3" autoAdjust="0"/>
    <p:restoredTop sz="94660"/>
  </p:normalViewPr>
  <p:slideViewPr>
    <p:cSldViewPr>
      <p:cViewPr varScale="1">
        <p:scale>
          <a:sx n="67" d="100"/>
          <a:sy n="67" d="100"/>
        </p:scale>
        <p:origin x="123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B9451-360D-4524-94A7-A359F4EA30FD}" type="datetimeFigureOut">
              <a:rPr lang="bg-BG" smtClean="0"/>
              <a:pPr/>
              <a:t>28.11.2013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88DD2-A5D2-4C71-A892-3A2DF32840C2}" type="slidenum">
              <a:rPr lang="bg-BG" smtClean="0"/>
              <a:pPr/>
              <a:t>‹#›</a:t>
            </a:fld>
            <a:endParaRPr lang="bg-BG"/>
          </a:p>
        </p:txBody>
      </p:sp>
    </p:spTree>
    <p:extLst>
      <p:ext uri="{BB962C8B-B14F-4D97-AF65-F5344CB8AC3E}">
        <p14:creationId xmlns:p14="http://schemas.microsoft.com/office/powerpoint/2010/main" val="196179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25A88DD2-A5D2-4C71-A892-3A2DF32840C2}" type="slidenum">
              <a:rPr lang="bg-BG" smtClean="0"/>
              <a:pPr/>
              <a:t>10</a:t>
            </a:fld>
            <a:endParaRPr lang="bg-BG"/>
          </a:p>
        </p:txBody>
      </p:sp>
    </p:spTree>
    <p:extLst>
      <p:ext uri="{BB962C8B-B14F-4D97-AF65-F5344CB8AC3E}">
        <p14:creationId xmlns:p14="http://schemas.microsoft.com/office/powerpoint/2010/main" val="240827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F90EF4AD-4A5D-465B-B4BD-F83C94134B7B}" type="datetimeFigureOut">
              <a:rPr lang="fr-FR"/>
              <a:pPr>
                <a:defRPr/>
              </a:pPr>
              <a:t>28/11/2013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77E160C-604C-4BDD-B1D1-331282FB2BC2}"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CF742EF-10F3-411E-866B-E3114495B398}" type="datetimeFigureOut">
              <a:rPr lang="fr-FR"/>
              <a:pPr>
                <a:defRPr/>
              </a:pPr>
              <a:t>28/11/2013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42FC87D-5B14-4448-96F1-E852B3BFDD0F}"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1FA6B9D-2EB7-4E08-9F52-7A1DE126578E}" type="datetimeFigureOut">
              <a:rPr lang="fr-FR"/>
              <a:pPr>
                <a:defRPr/>
              </a:pPr>
              <a:t>28/11/2013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29A2C5A-4D03-4899-8562-0700A4A40FC2}"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950B757-2EC3-4558-8FFB-1BA7EF2E2C24}" type="datetimeFigureOut">
              <a:rPr lang="fr-FR"/>
              <a:pPr>
                <a:defRPr/>
              </a:pPr>
              <a:t>28/11/2013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37B9EBD-BA4E-475E-972B-BE82F00BF096}"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A1AE5FC5-F6A3-40B1-A3DF-F87F8BC02B8C}" type="datetimeFigureOut">
              <a:rPr lang="fr-FR"/>
              <a:pPr>
                <a:defRPr/>
              </a:pPr>
              <a:t>28/11/2013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6FD925E-15C6-431D-8E37-854DFE278F09}"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DBCCF92F-FA67-4688-8B9E-E88823DBCF7E}" type="datetimeFigureOut">
              <a:rPr lang="fr-FR"/>
              <a:pPr>
                <a:defRPr/>
              </a:pPr>
              <a:t>28/11/2013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2BD4F9A2-2696-475D-AD00-1FEC2A769835}"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47A1D30B-F7AF-4351-AB41-7AB6BBEB03B4}" type="datetimeFigureOut">
              <a:rPr lang="fr-FR"/>
              <a:pPr>
                <a:defRPr/>
              </a:pPr>
              <a:t>28/11/2013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E9244BE7-450D-4109-82D6-AA98DB46A8E2}"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FB9E5E98-D70A-4F3B-9C7B-43686263E834}" type="datetimeFigureOut">
              <a:rPr lang="fr-FR"/>
              <a:pPr>
                <a:defRPr/>
              </a:pPr>
              <a:t>28/11/2013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A654C315-9533-4DAD-A67E-0FD13F0D70C1}"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70958D3-472D-404C-B270-C398CC6B0E99}" type="datetimeFigureOut">
              <a:rPr lang="fr-FR"/>
              <a:pPr>
                <a:defRPr/>
              </a:pPr>
              <a:t>28/11/2013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C41B7F7C-1064-4620-B843-E81D1B2990D5}"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B7E32F91-D63E-4A73-85E9-BF4645100E09}" type="datetimeFigureOut">
              <a:rPr lang="fr-FR"/>
              <a:pPr>
                <a:defRPr/>
              </a:pPr>
              <a:t>28/11/2013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CC64AD2-579B-41D7-B7BB-DFB495227E0C}"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AFE3A8B-8B19-435B-8338-9C1B6B82BA9B}" type="datetimeFigureOut">
              <a:rPr lang="fr-FR"/>
              <a:pPr>
                <a:defRPr/>
              </a:pPr>
              <a:t>28/11/2013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3EB62E0-71E8-44CB-B9F4-0DDBDD3A62CC}"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4670367-273D-41A2-8CFC-7E9DA5498DCF}" type="datetimeFigureOut">
              <a:rPr lang="fr-FR"/>
              <a:pPr>
                <a:defRPr/>
              </a:pPr>
              <a:t>28/11/2013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2E8E580-DBA8-484E-8082-E56940F7377D}"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7.jpeg"/><Relationship Id="rId10" Type="http://schemas.openxmlformats.org/officeDocument/2006/relationships/image" Target="../media/image3.png"/><Relationship Id="rId4" Type="http://schemas.openxmlformats.org/officeDocument/2006/relationships/image" Target="../media/image16.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21.jpe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0.jpe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2.png"/><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1.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2.jpe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3.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4.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5.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6.jpe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9.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40.jpe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1.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2.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43.jpeg"/><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a:spLocks/>
          </p:cNvSpPr>
          <p:nvPr/>
        </p:nvSpPr>
        <p:spPr>
          <a:xfrm>
            <a:off x="2354828" y="5577504"/>
            <a:ext cx="4788940" cy="923330"/>
          </a:xfrm>
          <a:prstGeom prst="rect">
            <a:avLst/>
          </a:prstGeom>
          <a:noFill/>
        </p:spPr>
        <p:txBody>
          <a:bodyPr wrap="none" lIns="91440" tIns="45720" rIns="91440" bIns="4572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g-BG"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Алпинизъм</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2" descr="C:\Users\ivan\Desktop\Microsoft Clip Organizer\j0442138.png">
            <a:hlinkClick r:id="" action="ppaction://hlinkshowjump?jump=endshow"/>
          </p:cNvPr>
          <p:cNvPicPr>
            <a:picLocks noChangeAspect="1" noChangeArrowheads="1"/>
          </p:cNvPicPr>
          <p:nvPr/>
        </p:nvPicPr>
        <p:blipFill>
          <a:blip r:embed="rId3" cstate="print"/>
          <a:srcRect/>
          <a:stretch>
            <a:fillRect/>
          </a:stretch>
        </p:blipFill>
        <p:spPr bwMode="auto">
          <a:xfrm>
            <a:off x="8596752" y="0"/>
            <a:ext cx="547248" cy="540000"/>
          </a:xfrm>
          <a:prstGeom prst="rect">
            <a:avLst/>
          </a:prstGeom>
          <a:noFill/>
        </p:spPr>
      </p:pic>
      <p:pic>
        <p:nvPicPr>
          <p:cNvPr id="7" name="Picture 4" descr="C:\Users\ivan\Desktop\Microsoft Clip Organizer\j0442144.png">
            <a:hlinkClick r:id="" action="ppaction://hlinkshowjump?jump=nextslide"/>
          </p:cNvPr>
          <p:cNvPicPr>
            <a:picLocks noChangeAspect="1" noChangeArrowheads="1"/>
          </p:cNvPicPr>
          <p:nvPr/>
        </p:nvPicPr>
        <p:blipFill>
          <a:blip r:embed="rId4"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9001156" cy="4400568"/>
          </a:xfrm>
        </p:spPr>
        <p:txBody>
          <a:bodyPr/>
          <a:lstStyle/>
          <a:p>
            <a:r>
              <a:rPr lang="bg-BG" dirty="0" smtClean="0">
                <a:solidFill>
                  <a:schemeClr val="accent2">
                    <a:lumMod val="50000"/>
                  </a:schemeClr>
                </a:solidFill>
              </a:rPr>
              <a:t>Снежни дъски</a:t>
            </a:r>
            <a:r>
              <a:rPr lang="ru-RU" dirty="0" smtClean="0">
                <a:solidFill>
                  <a:schemeClr val="accent2">
                    <a:lumMod val="50000"/>
                  </a:schemeClr>
                </a:solidFill>
              </a:rPr>
              <a:t> </a:t>
            </a:r>
          </a:p>
          <a:p>
            <a:pPr marL="0">
              <a:buNone/>
            </a:pPr>
            <a:r>
              <a:rPr lang="ru-RU" sz="3000" dirty="0" smtClean="0"/>
              <a:t>Общото за всички лавини, наричани "снежни дъски", е че се откъртват по линия, почти перпендикулярна на склона. Те се състоят от свързан сняг, който може да е мек (мека снежна дъска) и много твърд и плътен (твърда суха снежна дъска).</a:t>
            </a:r>
            <a:endParaRPr lang="bg-BG" sz="3000" dirty="0">
              <a:solidFill>
                <a:schemeClr val="accent2">
                  <a:lumMod val="50000"/>
                </a:schemeClr>
              </a:solidFill>
            </a:endParaRPr>
          </a:p>
        </p:txBody>
      </p:sp>
      <p:sp>
        <p:nvSpPr>
          <p:cNvPr id="26" name="Title 25"/>
          <p:cNvSpPr>
            <a:spLocks noGrp="1"/>
          </p:cNvSpPr>
          <p:nvPr>
            <p:ph type="title"/>
          </p:nvPr>
        </p:nvSpPr>
        <p:spPr/>
        <p:txBody>
          <a:bodyPr/>
          <a:lstStyle/>
          <a:p>
            <a:r>
              <a:rPr lang="bg-BG" sz="5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Видове лавини</a:t>
            </a:r>
            <a:endParaRPr lang="bg-BG" sz="5200" dirty="0"/>
          </a:p>
        </p:txBody>
      </p:sp>
      <p:pic>
        <p:nvPicPr>
          <p:cNvPr id="5" name="Picture 4" descr="aval_spas_daska.jpg"/>
          <p:cNvPicPr>
            <a:picLocks noChangeAspect="1"/>
          </p:cNvPicPr>
          <p:nvPr/>
        </p:nvPicPr>
        <p:blipFill>
          <a:blip r:embed="rId4"/>
          <a:stretch>
            <a:fillRect/>
          </a:stretch>
        </p:blipFill>
        <p:spPr>
          <a:xfrm>
            <a:off x="724162" y="4643446"/>
            <a:ext cx="3204896" cy="2095509"/>
          </a:xfrm>
          <a:prstGeom prst="rect">
            <a:avLst/>
          </a:prstGeom>
        </p:spPr>
      </p:pic>
      <p:pic>
        <p:nvPicPr>
          <p:cNvPr id="7" name="Picture 6" descr="aval_powder2.jpg"/>
          <p:cNvPicPr>
            <a:picLocks noChangeAspect="1"/>
          </p:cNvPicPr>
          <p:nvPr/>
        </p:nvPicPr>
        <p:blipFill>
          <a:blip r:embed="rId5"/>
          <a:stretch>
            <a:fillRect/>
          </a:stretch>
        </p:blipFill>
        <p:spPr>
          <a:xfrm>
            <a:off x="5072066" y="4214818"/>
            <a:ext cx="3168485" cy="2071702"/>
          </a:xfrm>
          <a:prstGeom prst="rect">
            <a:avLst/>
          </a:prstGeom>
        </p:spPr>
      </p:pic>
      <p:pic>
        <p:nvPicPr>
          <p:cNvPr id="6" name="Picture 1" descr="C:\Users\ivan\Desktop\Microsoft Clip Organizer\j0442122.png">
            <a:hlinkClick r:id="rId6" action="ppaction://hlinksldjump"/>
          </p:cNvPr>
          <p:cNvPicPr>
            <a:picLocks noChangeAspect="1" noChangeArrowheads="1"/>
          </p:cNvPicPr>
          <p:nvPr/>
        </p:nvPicPr>
        <p:blipFill>
          <a:blip r:embed="rId7" cstate="print"/>
          <a:srcRect/>
          <a:stretch>
            <a:fillRect/>
          </a:stretch>
        </p:blipFill>
        <p:spPr bwMode="auto">
          <a:xfrm>
            <a:off x="8072462" y="6318000"/>
            <a:ext cx="543673" cy="540000"/>
          </a:xfrm>
          <a:prstGeom prst="rect">
            <a:avLst/>
          </a:prstGeom>
          <a:noFill/>
        </p:spPr>
      </p:pic>
      <p:pic>
        <p:nvPicPr>
          <p:cNvPr id="8" name="Picture 2" descr="C:\Users\ivan\Desktop\Microsoft Clip Organizer\j0442138.png">
            <a:hlinkClick r:id="" action="ppaction://hlinkshowjump?jump=endshow"/>
          </p:cNvPr>
          <p:cNvPicPr>
            <a:picLocks noChangeAspect="1" noChangeArrowheads="1"/>
          </p:cNvPicPr>
          <p:nvPr/>
        </p:nvPicPr>
        <p:blipFill>
          <a:blip r:embed="rId8" cstate="print"/>
          <a:srcRect/>
          <a:stretch>
            <a:fillRect/>
          </a:stretch>
        </p:blipFill>
        <p:spPr bwMode="auto">
          <a:xfrm>
            <a:off x="8596752" y="0"/>
            <a:ext cx="547248" cy="540000"/>
          </a:xfrm>
          <a:prstGeom prst="rect">
            <a:avLst/>
          </a:prstGeom>
          <a:noFill/>
        </p:spPr>
      </p:pic>
      <p:pic>
        <p:nvPicPr>
          <p:cNvPr id="9" name="Picture 3" descr="C:\Users\ivan\Desktop\Microsoft Clip Organizer\j0442143.png">
            <a:hlinkClick r:id="" action="ppaction://hlinkshowjump?jump=previousslide"/>
          </p:cNvPr>
          <p:cNvPicPr>
            <a:picLocks noChangeAspect="1" noChangeArrowheads="1"/>
          </p:cNvPicPr>
          <p:nvPr/>
        </p:nvPicPr>
        <p:blipFill>
          <a:blip r:embed="rId9" cstate="print"/>
          <a:srcRect/>
          <a:stretch>
            <a:fillRect/>
          </a:stretch>
        </p:blipFill>
        <p:spPr bwMode="auto">
          <a:xfrm>
            <a:off x="7572396" y="6318000"/>
            <a:ext cx="518963" cy="540000"/>
          </a:xfrm>
          <a:prstGeom prst="rect">
            <a:avLst/>
          </a:prstGeom>
          <a:noFill/>
        </p:spPr>
      </p:pic>
      <p:pic>
        <p:nvPicPr>
          <p:cNvPr id="10" name="Picture 4" descr="C:\Users\ivan\Desktop\Microsoft Clip Organizer\j0442144.png">
            <a:hlinkClick r:id="" action="ppaction://hlinkshowjump?jump=nextslide"/>
          </p:cNvPr>
          <p:cNvPicPr>
            <a:picLocks noChangeAspect="1" noChangeArrowheads="1"/>
          </p:cNvPicPr>
          <p:nvPr/>
        </p:nvPicPr>
        <p:blipFill>
          <a:blip r:embed="rId10"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428596" y="1643050"/>
            <a:ext cx="4572032" cy="4829196"/>
          </a:xfrm>
        </p:spPr>
        <p:txBody>
          <a:bodyPr/>
          <a:lstStyle/>
          <a:p>
            <a:r>
              <a:rPr lang="bg-BG" dirty="0" smtClean="0">
                <a:solidFill>
                  <a:schemeClr val="accent2">
                    <a:lumMod val="50000"/>
                  </a:schemeClr>
                </a:solidFill>
              </a:rPr>
              <a:t>Прашни лавини</a:t>
            </a:r>
            <a:endParaRPr lang="en-US" dirty="0" smtClean="0">
              <a:solidFill>
                <a:schemeClr val="accent2">
                  <a:lumMod val="50000"/>
                </a:schemeClr>
              </a:solidFill>
            </a:endParaRPr>
          </a:p>
          <a:p>
            <a:pPr marL="0">
              <a:buNone/>
            </a:pPr>
            <a:r>
              <a:rPr lang="ru-RU" sz="3000" dirty="0" smtClean="0"/>
              <a:t>Това са най-опустошителните от всички видове лавини. Според модела на Куликовки и Свешникова (K-S модел) те представляват турболентен облак, който се състои от гъста смесица между въздух и сняг</a:t>
            </a:r>
            <a:r>
              <a:rPr lang="en-US" sz="3000" dirty="0" smtClean="0"/>
              <a:t>.</a:t>
            </a:r>
            <a:r>
              <a:rPr lang="ru-RU" sz="2800" dirty="0" smtClean="0"/>
              <a:t> </a:t>
            </a:r>
            <a:endParaRPr lang="ru-RU" sz="3000" dirty="0" smtClean="0">
              <a:solidFill>
                <a:schemeClr val="accent2">
                  <a:lumMod val="50000"/>
                </a:schemeClr>
              </a:solidFill>
            </a:endParaRPr>
          </a:p>
        </p:txBody>
      </p:sp>
      <p:sp>
        <p:nvSpPr>
          <p:cNvPr id="26" name="Title 25"/>
          <p:cNvSpPr>
            <a:spLocks noGrp="1"/>
          </p:cNvSpPr>
          <p:nvPr>
            <p:ph type="title"/>
          </p:nvPr>
        </p:nvSpPr>
        <p:spPr/>
        <p:txBody>
          <a:bodyPr/>
          <a:lstStyle/>
          <a:p>
            <a:r>
              <a:rPr lang="bg-BG" sz="5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Видове лавини</a:t>
            </a:r>
            <a:endParaRPr lang="bg-BG" sz="5200" dirty="0"/>
          </a:p>
        </p:txBody>
      </p:sp>
      <p:pic>
        <p:nvPicPr>
          <p:cNvPr id="7" name="Picture 6" descr="aval_powder.jpg"/>
          <p:cNvPicPr>
            <a:picLocks noChangeAspect="1"/>
          </p:cNvPicPr>
          <p:nvPr/>
        </p:nvPicPr>
        <p:blipFill>
          <a:blip r:embed="rId3"/>
          <a:stretch>
            <a:fillRect/>
          </a:stretch>
        </p:blipFill>
        <p:spPr>
          <a:xfrm>
            <a:off x="4572000" y="2143116"/>
            <a:ext cx="4143404" cy="2709148"/>
          </a:xfrm>
          <a:prstGeom prst="rect">
            <a:avLst/>
          </a:prstGeom>
        </p:spPr>
      </p:pic>
      <p:pic>
        <p:nvPicPr>
          <p:cNvPr id="6"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9"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10"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11"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285720" y="2000240"/>
            <a:ext cx="4500594" cy="4543444"/>
          </a:xfrm>
        </p:spPr>
        <p:txBody>
          <a:bodyPr/>
          <a:lstStyle/>
          <a:p>
            <a:r>
              <a:rPr lang="bg-BG" dirty="0" smtClean="0">
                <a:solidFill>
                  <a:schemeClr val="accent2">
                    <a:lumMod val="50000"/>
                  </a:schemeClr>
                </a:solidFill>
              </a:rPr>
              <a:t>Прашни лавини</a:t>
            </a:r>
            <a:endParaRPr lang="en-US" dirty="0" smtClean="0">
              <a:solidFill>
                <a:schemeClr val="accent2">
                  <a:lumMod val="50000"/>
                </a:schemeClr>
              </a:solidFill>
            </a:endParaRPr>
          </a:p>
          <a:p>
            <a:pPr marL="0">
              <a:buNone/>
            </a:pPr>
            <a:r>
              <a:rPr lang="ru-RU" sz="2800" dirty="0" smtClean="0"/>
              <a:t>Прашните лавини не са типични за българските планини, но на няколко места в у нас има ясни следи от тяхното падане.</a:t>
            </a:r>
            <a:endParaRPr lang="ru-RU" sz="3000" dirty="0" smtClean="0">
              <a:solidFill>
                <a:schemeClr val="accent2">
                  <a:lumMod val="50000"/>
                </a:schemeClr>
              </a:solidFill>
            </a:endParaRPr>
          </a:p>
        </p:txBody>
      </p:sp>
      <p:sp>
        <p:nvSpPr>
          <p:cNvPr id="26" name="Title 25"/>
          <p:cNvSpPr>
            <a:spLocks noGrp="1"/>
          </p:cNvSpPr>
          <p:nvPr>
            <p:ph type="title"/>
          </p:nvPr>
        </p:nvSpPr>
        <p:spPr/>
        <p:txBody>
          <a:bodyPr/>
          <a:lstStyle/>
          <a:p>
            <a:r>
              <a:rPr lang="bg-BG" sz="5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Видове лавини</a:t>
            </a:r>
            <a:endParaRPr lang="bg-BG" sz="5200" dirty="0"/>
          </a:p>
        </p:txBody>
      </p:sp>
      <p:pic>
        <p:nvPicPr>
          <p:cNvPr id="8" name="Picture 7" descr="300px-Avalanche_on_Everest.jpg"/>
          <p:cNvPicPr>
            <a:picLocks noChangeAspect="1"/>
          </p:cNvPicPr>
          <p:nvPr/>
        </p:nvPicPr>
        <p:blipFill>
          <a:blip r:embed="rId3"/>
          <a:stretch>
            <a:fillRect/>
          </a:stretch>
        </p:blipFill>
        <p:spPr>
          <a:xfrm>
            <a:off x="4238623" y="2357430"/>
            <a:ext cx="4191029" cy="3143272"/>
          </a:xfrm>
          <a:prstGeom prst="rect">
            <a:avLst/>
          </a:prstGeom>
        </p:spPr>
      </p:pic>
      <p:pic>
        <p:nvPicPr>
          <p:cNvPr id="6"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9"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10"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11"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286412" cy="4114816"/>
          </a:xfrm>
        </p:spPr>
        <p:txBody>
          <a:bodyPr/>
          <a:lstStyle/>
          <a:p>
            <a:r>
              <a:rPr lang="ru-RU" dirty="0" smtClean="0">
                <a:solidFill>
                  <a:schemeClr val="accent2">
                    <a:lumMod val="50000"/>
                  </a:schemeClr>
                </a:solidFill>
              </a:rPr>
              <a:t>Снежни бури </a:t>
            </a:r>
            <a:r>
              <a:rPr lang="ru-RU" sz="2800" dirty="0" smtClean="0"/>
              <a:t>- </a:t>
            </a:r>
            <a:r>
              <a:rPr lang="ru-RU" sz="3000" dirty="0" smtClean="0"/>
              <a:t>високо в планината времето търпи резки промени и може да се смени няколко пъти на ден</a:t>
            </a:r>
            <a:r>
              <a:rPr lang="en-US" sz="3000" dirty="0" smtClean="0"/>
              <a:t>.</a:t>
            </a:r>
            <a:r>
              <a:rPr lang="ru-RU" sz="3000" dirty="0" smtClean="0"/>
              <a:t>  Изведнъж паднала мъгла или обилен като завеса снеговалеж, </a:t>
            </a:r>
            <a:r>
              <a:rPr lang="bg-BG" sz="3000" dirty="0" smtClean="0"/>
              <a:t>п</a:t>
            </a:r>
            <a:r>
              <a:rPr lang="ru-RU" sz="3000" dirty="0" smtClean="0"/>
              <a:t>онякога силни ветрове съчетани с ниски температури могат да направят придвижването невъзможно.</a:t>
            </a:r>
            <a:endParaRPr lang="ru-RU" sz="3000" dirty="0" smtClean="0">
              <a:solidFill>
                <a:schemeClr val="accent2">
                  <a:lumMod val="50000"/>
                </a:schemeClr>
              </a:solidFill>
            </a:endParaRPr>
          </a:p>
        </p:txBody>
      </p:sp>
      <p:sp>
        <p:nvSpPr>
          <p:cNvPr id="26" name="Title 25"/>
          <p:cNvSpPr>
            <a:spLocks noGrp="1"/>
          </p:cNvSpPr>
          <p:nvPr>
            <p:ph type="title"/>
          </p:nvPr>
        </p:nvSpPr>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Снежни бури</a:t>
            </a:r>
            <a:endParaRPr lang="bg-BG" sz="5200" dirty="0"/>
          </a:p>
        </p:txBody>
      </p:sp>
      <p:pic>
        <p:nvPicPr>
          <p:cNvPr id="4" name="Picture 3" descr="photo_verybig_509.jpg"/>
          <p:cNvPicPr>
            <a:picLocks noChangeAspect="1"/>
          </p:cNvPicPr>
          <p:nvPr/>
        </p:nvPicPr>
        <p:blipFill>
          <a:blip r:embed="rId3"/>
          <a:stretch>
            <a:fillRect/>
          </a:stretch>
        </p:blipFill>
        <p:spPr>
          <a:xfrm>
            <a:off x="5500694" y="4214818"/>
            <a:ext cx="3324548" cy="2214578"/>
          </a:xfrm>
          <a:prstGeom prst="rect">
            <a:avLst/>
          </a:prstGeom>
        </p:spPr>
      </p:pic>
      <p:pic>
        <p:nvPicPr>
          <p:cNvPr id="5" name="Picture 4" descr="IMG_10665b.jpg"/>
          <p:cNvPicPr>
            <a:picLocks noChangeAspect="1"/>
          </p:cNvPicPr>
          <p:nvPr/>
        </p:nvPicPr>
        <p:blipFill>
          <a:blip r:embed="rId4" cstate="print"/>
          <a:stretch>
            <a:fillRect/>
          </a:stretch>
        </p:blipFill>
        <p:spPr>
          <a:xfrm>
            <a:off x="5429256" y="1785926"/>
            <a:ext cx="3214710" cy="2143140"/>
          </a:xfrm>
          <a:prstGeom prst="rect">
            <a:avLst/>
          </a:prstGeom>
        </p:spPr>
      </p:pic>
      <p:pic>
        <p:nvPicPr>
          <p:cNvPr id="6" name="Picture 1" descr="C:\Users\ivan\Desktop\Microsoft Clip Organizer\j0442122.png">
            <a:hlinkClick r:id="rId5" action="ppaction://hlinksldjump"/>
          </p:cNvPr>
          <p:cNvPicPr>
            <a:picLocks noChangeAspect="1" noChangeArrowheads="1"/>
          </p:cNvPicPr>
          <p:nvPr/>
        </p:nvPicPr>
        <p:blipFill>
          <a:blip r:embed="rId6"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7"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8"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9"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214282" y="1928802"/>
            <a:ext cx="5143536" cy="5114948"/>
          </a:xfrm>
        </p:spPr>
        <p:txBody>
          <a:bodyPr/>
          <a:lstStyle/>
          <a:p>
            <a:r>
              <a:rPr lang="ru-RU" sz="3000" dirty="0" smtClean="0"/>
              <a:t>Планините са подложени на непрекъсната ерозия и един камък може да предизвика огромно свлачище. </a:t>
            </a:r>
            <a:endParaRPr lang="bg-BG" sz="3000" dirty="0" smtClean="0"/>
          </a:p>
          <a:p>
            <a:r>
              <a:rPr lang="ru-RU" sz="3000" dirty="0" smtClean="0"/>
              <a:t>Изисква се опит, тренировка и способности, за да бъдат разпознати такива опасности</a:t>
            </a:r>
            <a:r>
              <a:rPr lang="en-US" sz="3000" dirty="0" smtClean="0"/>
              <a:t>.</a:t>
            </a:r>
            <a:endParaRPr lang="ru-RU" sz="3000" dirty="0" smtClean="0">
              <a:solidFill>
                <a:schemeClr val="accent2">
                  <a:lumMod val="50000"/>
                </a:schemeClr>
              </a:solidFill>
            </a:endParaRPr>
          </a:p>
        </p:txBody>
      </p:sp>
      <p:sp>
        <p:nvSpPr>
          <p:cNvPr id="26" name="Title 25"/>
          <p:cNvSpPr>
            <a:spLocks noGrp="1"/>
          </p:cNvSpPr>
          <p:nvPr>
            <p:ph type="title"/>
          </p:nvPr>
        </p:nvSpPr>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Свлачища</a:t>
            </a:r>
            <a:endParaRPr lang="bg-BG" sz="5200" dirty="0"/>
          </a:p>
        </p:txBody>
      </p:sp>
      <p:pic>
        <p:nvPicPr>
          <p:cNvPr id="4" name="Picture 3" descr="svlachishte3.jpg"/>
          <p:cNvPicPr>
            <a:picLocks noChangeAspect="1"/>
          </p:cNvPicPr>
          <p:nvPr/>
        </p:nvPicPr>
        <p:blipFill>
          <a:blip r:embed="rId3"/>
          <a:stretch>
            <a:fillRect/>
          </a:stretch>
        </p:blipFill>
        <p:spPr>
          <a:xfrm>
            <a:off x="5929322" y="1928801"/>
            <a:ext cx="2786082" cy="3900565"/>
          </a:xfrm>
          <a:prstGeom prst="rect">
            <a:avLst/>
          </a:prstGeom>
        </p:spPr>
      </p:pic>
      <p:pic>
        <p:nvPicPr>
          <p:cNvPr id="5"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6"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7"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8"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357158" y="1785926"/>
            <a:ext cx="4000528" cy="5257824"/>
          </a:xfrm>
        </p:spPr>
        <p:txBody>
          <a:bodyPr/>
          <a:lstStyle/>
          <a:p>
            <a:r>
              <a:rPr lang="bg-BG" dirty="0" smtClean="0">
                <a:solidFill>
                  <a:schemeClr val="accent2">
                    <a:lumMod val="50000"/>
                  </a:schemeClr>
                </a:solidFill>
              </a:rPr>
              <a:t>Свлачища</a:t>
            </a:r>
            <a:r>
              <a:rPr lang="ru-RU" sz="2800" dirty="0" smtClean="0"/>
              <a:t> - </a:t>
            </a:r>
            <a:r>
              <a:rPr lang="ru-RU" sz="3000" dirty="0" smtClean="0"/>
              <a:t>особено при скалното катерене, катерачите трябва много точно да преценят твърдостта и стабилността на камъните в които забиват съоръжения или на които стъпват. </a:t>
            </a:r>
            <a:endParaRPr lang="bg-BG" sz="3000" dirty="0" smtClean="0"/>
          </a:p>
          <a:p>
            <a:endParaRPr lang="ru-RU" sz="3000" dirty="0" smtClean="0">
              <a:solidFill>
                <a:schemeClr val="accent2">
                  <a:lumMod val="50000"/>
                </a:schemeClr>
              </a:solidFill>
            </a:endParaRPr>
          </a:p>
        </p:txBody>
      </p:sp>
      <p:sp>
        <p:nvSpPr>
          <p:cNvPr id="26" name="Title 25"/>
          <p:cNvSpPr>
            <a:spLocks noGrp="1"/>
          </p:cNvSpPr>
          <p:nvPr>
            <p:ph type="title"/>
          </p:nvPr>
        </p:nvSpPr>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Свлачища</a:t>
            </a:r>
            <a:endParaRPr lang="bg-BG" sz="5200" dirty="0"/>
          </a:p>
        </p:txBody>
      </p:sp>
      <p:pic>
        <p:nvPicPr>
          <p:cNvPr id="5" name="Picture 1" descr="C:\Users\ivan\Desktop\Microsoft Clip Organizer\j0442122.png">
            <a:hlinkClick r:id="rId3" action="ppaction://hlinksldjump"/>
          </p:cNvPr>
          <p:cNvPicPr>
            <a:picLocks noChangeAspect="1" noChangeArrowheads="1"/>
          </p:cNvPicPr>
          <p:nvPr/>
        </p:nvPicPr>
        <p:blipFill>
          <a:blip r:embed="rId4" cstate="print"/>
          <a:srcRect/>
          <a:stretch>
            <a:fillRect/>
          </a:stretch>
        </p:blipFill>
        <p:spPr bwMode="auto">
          <a:xfrm>
            <a:off x="8072462" y="6318000"/>
            <a:ext cx="543673" cy="540000"/>
          </a:xfrm>
          <a:prstGeom prst="rect">
            <a:avLst/>
          </a:prstGeom>
          <a:noFill/>
        </p:spPr>
      </p:pic>
      <p:pic>
        <p:nvPicPr>
          <p:cNvPr id="6" name="Picture 2" descr="C:\Users\ivan\Desktop\Microsoft Clip Organizer\j0442138.png">
            <a:hlinkClick r:id="" action="ppaction://hlinkshowjump?jump=endshow"/>
          </p:cNvPr>
          <p:cNvPicPr>
            <a:picLocks noChangeAspect="1" noChangeArrowheads="1"/>
          </p:cNvPicPr>
          <p:nvPr/>
        </p:nvPicPr>
        <p:blipFill>
          <a:blip r:embed="rId5" cstate="print"/>
          <a:srcRect/>
          <a:stretch>
            <a:fillRect/>
          </a:stretch>
        </p:blipFill>
        <p:spPr bwMode="auto">
          <a:xfrm>
            <a:off x="8596752" y="0"/>
            <a:ext cx="547248" cy="540000"/>
          </a:xfrm>
          <a:prstGeom prst="rect">
            <a:avLst/>
          </a:prstGeom>
          <a:noFill/>
        </p:spPr>
      </p:pic>
      <p:pic>
        <p:nvPicPr>
          <p:cNvPr id="7" name="Picture 3" descr="C:\Users\ivan\Desktop\Microsoft Clip Organizer\j0442143.png">
            <a:hlinkClick r:id="" action="ppaction://hlinkshowjump?jump=previousslide"/>
          </p:cNvPr>
          <p:cNvPicPr>
            <a:picLocks noChangeAspect="1" noChangeArrowheads="1"/>
          </p:cNvPicPr>
          <p:nvPr/>
        </p:nvPicPr>
        <p:blipFill>
          <a:blip r:embed="rId6" cstate="print"/>
          <a:srcRect/>
          <a:stretch>
            <a:fillRect/>
          </a:stretch>
        </p:blipFill>
        <p:spPr bwMode="auto">
          <a:xfrm>
            <a:off x="7572396" y="6318000"/>
            <a:ext cx="518963" cy="540000"/>
          </a:xfrm>
          <a:prstGeom prst="rect">
            <a:avLst/>
          </a:prstGeom>
          <a:noFill/>
        </p:spPr>
      </p:pic>
      <p:pic>
        <p:nvPicPr>
          <p:cNvPr id="8" name="Picture 4" descr="C:\Users\ivan\Desktop\Microsoft Clip Organizer\j0442144.png">
            <a:hlinkClick r:id="" action="ppaction://hlinkshowjump?jump=nextslide"/>
          </p:cNvPr>
          <p:cNvPicPr>
            <a:picLocks noChangeAspect="1" noChangeArrowheads="1"/>
          </p:cNvPicPr>
          <p:nvPr/>
        </p:nvPicPr>
        <p:blipFill>
          <a:blip r:embed="rId7" cstate="print"/>
          <a:srcRect/>
          <a:stretch>
            <a:fillRect/>
          </a:stretch>
        </p:blipFill>
        <p:spPr bwMode="auto">
          <a:xfrm>
            <a:off x="8621532" y="6318000"/>
            <a:ext cx="522468" cy="540000"/>
          </a:xfrm>
          <a:prstGeom prst="rect">
            <a:avLst/>
          </a:prstGeom>
          <a:noFill/>
        </p:spPr>
      </p:pic>
      <p:pic>
        <p:nvPicPr>
          <p:cNvPr id="54274" name="Picture 2" descr="http://www.alpinist.com/images/wallpaper/104/1280.jpeg"/>
          <p:cNvPicPr>
            <a:picLocks noChangeAspect="1" noChangeArrowheads="1"/>
          </p:cNvPicPr>
          <p:nvPr/>
        </p:nvPicPr>
        <p:blipFill>
          <a:blip r:embed="rId8" cstate="print"/>
          <a:srcRect/>
          <a:stretch>
            <a:fillRect/>
          </a:stretch>
        </p:blipFill>
        <p:spPr bwMode="auto">
          <a:xfrm>
            <a:off x="4500562" y="2071678"/>
            <a:ext cx="4380257" cy="35004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9001156" cy="2686056"/>
          </a:xfrm>
        </p:spPr>
        <p:txBody>
          <a:bodyPr/>
          <a:lstStyle/>
          <a:p>
            <a:r>
              <a:rPr lang="ru-RU" dirty="0" smtClean="0">
                <a:solidFill>
                  <a:schemeClr val="accent2">
                    <a:lumMod val="50000"/>
                  </a:schemeClr>
                </a:solidFill>
              </a:rPr>
              <a:t>Пропасти - </a:t>
            </a:r>
            <a:r>
              <a:rPr lang="ru-RU" sz="3000" dirty="0" smtClean="0"/>
              <a:t>представляват тесни, дълбоки и отвесни цепнатини, пропуквания в леда, намиращ. Те биват явни и скрити. Последните са покрити, но не и запълнени със сняг. Падането в такива скрити пропасти представлява огромна опасност за алпинистите.</a:t>
            </a:r>
            <a:endParaRPr lang="ru-RU" sz="3000" dirty="0" smtClean="0">
              <a:solidFill>
                <a:schemeClr val="accent2">
                  <a:lumMod val="50000"/>
                </a:schemeClr>
              </a:solidFill>
            </a:endParaRPr>
          </a:p>
        </p:txBody>
      </p:sp>
      <p:sp>
        <p:nvSpPr>
          <p:cNvPr id="26" name="Title 25"/>
          <p:cNvSpPr>
            <a:spLocks noGrp="1"/>
          </p:cNvSpPr>
          <p:nvPr>
            <p:ph type="title"/>
          </p:nvPr>
        </p:nvSpPr>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Пропасти</a:t>
            </a:r>
            <a:endParaRPr lang="bg-BG" sz="5200" dirty="0"/>
          </a:p>
        </p:txBody>
      </p:sp>
      <p:pic>
        <p:nvPicPr>
          <p:cNvPr id="4" name="Picture 3" descr="BIG_IMG_1214929980702.jpg"/>
          <p:cNvPicPr>
            <a:picLocks noChangeAspect="1"/>
          </p:cNvPicPr>
          <p:nvPr/>
        </p:nvPicPr>
        <p:blipFill>
          <a:blip r:embed="rId3"/>
          <a:stretch>
            <a:fillRect/>
          </a:stretch>
        </p:blipFill>
        <p:spPr>
          <a:xfrm>
            <a:off x="3000364" y="4000504"/>
            <a:ext cx="3714776" cy="2782130"/>
          </a:xfrm>
          <a:prstGeom prst="rect">
            <a:avLst/>
          </a:prstGeom>
        </p:spPr>
      </p:pic>
      <p:pic>
        <p:nvPicPr>
          <p:cNvPr id="5"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6"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7"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8"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8643998" cy="2114552"/>
          </a:xfrm>
        </p:spPr>
        <p:txBody>
          <a:bodyPr/>
          <a:lstStyle/>
          <a:p>
            <a:r>
              <a:rPr lang="ru-RU" dirty="0" smtClean="0">
                <a:solidFill>
                  <a:schemeClr val="accent2">
                    <a:lumMod val="50000"/>
                  </a:schemeClr>
                </a:solidFill>
              </a:rPr>
              <a:t>Заледени склонове </a:t>
            </a:r>
            <a:r>
              <a:rPr lang="ru-RU" sz="3000" dirty="0" smtClean="0"/>
              <a:t>- склонове, огряни от слънцето през деня, могат да станат меки и при падане на температурата да се заледят. Особено опасни са заледени склонове, върху които е паднал нов сняг.</a:t>
            </a:r>
          </a:p>
          <a:p>
            <a:endParaRPr lang="ru-RU" sz="3000" dirty="0" smtClean="0">
              <a:solidFill>
                <a:schemeClr val="accent2">
                  <a:lumMod val="50000"/>
                </a:schemeClr>
              </a:solidFill>
            </a:endParaRPr>
          </a:p>
        </p:txBody>
      </p:sp>
      <p:sp>
        <p:nvSpPr>
          <p:cNvPr id="26" name="Title 25"/>
          <p:cNvSpPr>
            <a:spLocks noGrp="1"/>
          </p:cNvSpPr>
          <p:nvPr>
            <p:ph type="title"/>
          </p:nvPr>
        </p:nvSpPr>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Заледени склонове</a:t>
            </a:r>
            <a:endParaRPr lang="bg-BG" sz="5200" dirty="0"/>
          </a:p>
        </p:txBody>
      </p:sp>
      <p:pic>
        <p:nvPicPr>
          <p:cNvPr id="5" name="Picture 4" descr="xsr_mezdinen.jpg"/>
          <p:cNvPicPr>
            <a:picLocks noChangeAspect="1"/>
          </p:cNvPicPr>
          <p:nvPr/>
        </p:nvPicPr>
        <p:blipFill>
          <a:blip r:embed="rId3"/>
          <a:stretch>
            <a:fillRect/>
          </a:stretch>
        </p:blipFill>
        <p:spPr>
          <a:xfrm>
            <a:off x="738176" y="4052910"/>
            <a:ext cx="2190750" cy="2590800"/>
          </a:xfrm>
          <a:prstGeom prst="rect">
            <a:avLst/>
          </a:prstGeom>
        </p:spPr>
      </p:pic>
      <p:pic>
        <p:nvPicPr>
          <p:cNvPr id="6" name="Picture 5" descr="normal_P1060084.jpg"/>
          <p:cNvPicPr>
            <a:picLocks noChangeAspect="1"/>
          </p:cNvPicPr>
          <p:nvPr/>
        </p:nvPicPr>
        <p:blipFill>
          <a:blip r:embed="rId4"/>
          <a:stretch>
            <a:fillRect/>
          </a:stretch>
        </p:blipFill>
        <p:spPr>
          <a:xfrm>
            <a:off x="3786182" y="3571876"/>
            <a:ext cx="3714776" cy="2786082"/>
          </a:xfrm>
          <a:prstGeom prst="rect">
            <a:avLst/>
          </a:prstGeom>
        </p:spPr>
      </p:pic>
      <p:pic>
        <p:nvPicPr>
          <p:cNvPr id="7" name="Picture 1" descr="C:\Users\ivan\Desktop\Microsoft Clip Organizer\j0442122.png">
            <a:hlinkClick r:id="rId5" action="ppaction://hlinksldjump"/>
          </p:cNvPr>
          <p:cNvPicPr>
            <a:picLocks noChangeAspect="1" noChangeArrowheads="1"/>
          </p:cNvPicPr>
          <p:nvPr/>
        </p:nvPicPr>
        <p:blipFill>
          <a:blip r:embed="rId6" cstate="print"/>
          <a:srcRect/>
          <a:stretch>
            <a:fillRect/>
          </a:stretch>
        </p:blipFill>
        <p:spPr bwMode="auto">
          <a:xfrm>
            <a:off x="8072462" y="6318000"/>
            <a:ext cx="543673" cy="540000"/>
          </a:xfrm>
          <a:prstGeom prst="rect">
            <a:avLst/>
          </a:prstGeom>
          <a:noFill/>
        </p:spPr>
      </p:pic>
      <p:pic>
        <p:nvPicPr>
          <p:cNvPr id="8" name="Picture 2" descr="C:\Users\ivan\Desktop\Microsoft Clip Organizer\j0442138.png">
            <a:hlinkClick r:id="" action="ppaction://hlinkshowjump?jump=endshow"/>
          </p:cNvPr>
          <p:cNvPicPr>
            <a:picLocks noChangeAspect="1" noChangeArrowheads="1"/>
          </p:cNvPicPr>
          <p:nvPr/>
        </p:nvPicPr>
        <p:blipFill>
          <a:blip r:embed="rId7" cstate="print"/>
          <a:srcRect/>
          <a:stretch>
            <a:fillRect/>
          </a:stretch>
        </p:blipFill>
        <p:spPr bwMode="auto">
          <a:xfrm>
            <a:off x="8596752" y="0"/>
            <a:ext cx="547248" cy="540000"/>
          </a:xfrm>
          <a:prstGeom prst="rect">
            <a:avLst/>
          </a:prstGeom>
          <a:noFill/>
        </p:spPr>
      </p:pic>
      <p:pic>
        <p:nvPicPr>
          <p:cNvPr id="9" name="Picture 3" descr="C:\Users\ivan\Desktop\Microsoft Clip Organizer\j0442143.png">
            <a:hlinkClick r:id="" action="ppaction://hlinkshowjump?jump=previousslide"/>
          </p:cNvPr>
          <p:cNvPicPr>
            <a:picLocks noChangeAspect="1" noChangeArrowheads="1"/>
          </p:cNvPicPr>
          <p:nvPr/>
        </p:nvPicPr>
        <p:blipFill>
          <a:blip r:embed="rId8" cstate="print"/>
          <a:srcRect/>
          <a:stretch>
            <a:fillRect/>
          </a:stretch>
        </p:blipFill>
        <p:spPr bwMode="auto">
          <a:xfrm>
            <a:off x="7572396" y="6318000"/>
            <a:ext cx="518963" cy="54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4143404" cy="5043510"/>
          </a:xfrm>
        </p:spPr>
        <p:txBody>
          <a:bodyPr/>
          <a:lstStyle/>
          <a:p>
            <a:r>
              <a:rPr lang="ru-RU" dirty="0" smtClean="0">
                <a:solidFill>
                  <a:schemeClr val="accent2">
                    <a:lumMod val="50000"/>
                  </a:schemeClr>
                </a:solidFill>
              </a:rPr>
              <a:t>Спален чувал- </a:t>
            </a:r>
            <a:r>
              <a:rPr lang="ru-RU" dirty="0" smtClean="0"/>
              <a:t/>
            </a:r>
            <a:br>
              <a:rPr lang="ru-RU" dirty="0" smtClean="0"/>
            </a:br>
            <a:r>
              <a:rPr lang="ru-RU" sz="3000" dirty="0" smtClean="0"/>
              <a:t>вид походно одеяло, използвано за спане и отдих. Продава се в различни дължини и пълнеж и основната му функция е да осигури топло и удобно спане в походни условия.</a:t>
            </a:r>
          </a:p>
          <a:p>
            <a:endParaRPr lang="ru-RU" sz="3000" dirty="0" smtClean="0">
              <a:solidFill>
                <a:schemeClr val="accent2">
                  <a:lumMod val="50000"/>
                </a:schemeClr>
              </a:solidFill>
            </a:endParaRPr>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8" name="Picture 7" descr="576022001240862371.jpg"/>
          <p:cNvPicPr>
            <a:picLocks noChangeAspect="1"/>
          </p:cNvPicPr>
          <p:nvPr/>
        </p:nvPicPr>
        <p:blipFill>
          <a:blip r:embed="rId3">
            <a:clrChange>
              <a:clrFrom>
                <a:srgbClr val="FFFFFF"/>
              </a:clrFrom>
              <a:clrTo>
                <a:srgbClr val="FFFFFF">
                  <a:alpha val="0"/>
                </a:srgbClr>
              </a:clrTo>
            </a:clrChange>
          </a:blip>
          <a:stretch>
            <a:fillRect/>
          </a:stretch>
        </p:blipFill>
        <p:spPr>
          <a:xfrm>
            <a:off x="4857752" y="1852649"/>
            <a:ext cx="3643338" cy="2790797"/>
          </a:xfrm>
          <a:prstGeom prst="rect">
            <a:avLst/>
          </a:prstGeom>
        </p:spPr>
      </p:pic>
      <p:pic>
        <p:nvPicPr>
          <p:cNvPr id="9" name="Picture 8" descr="629761.jpg"/>
          <p:cNvPicPr>
            <a:picLocks noChangeAspect="1"/>
          </p:cNvPicPr>
          <p:nvPr/>
        </p:nvPicPr>
        <p:blipFill>
          <a:blip r:embed="rId4">
            <a:clrChange>
              <a:clrFrom>
                <a:srgbClr val="FFFFFF"/>
              </a:clrFrom>
              <a:clrTo>
                <a:srgbClr val="FFFFFF">
                  <a:alpha val="0"/>
                </a:srgbClr>
              </a:clrTo>
            </a:clrChange>
          </a:blip>
          <a:stretch>
            <a:fillRect/>
          </a:stretch>
        </p:blipFill>
        <p:spPr>
          <a:xfrm>
            <a:off x="4857752" y="4644160"/>
            <a:ext cx="3643338" cy="1785235"/>
          </a:xfrm>
          <a:prstGeom prst="rect">
            <a:avLst/>
          </a:prstGeom>
        </p:spPr>
      </p:pic>
      <p:pic>
        <p:nvPicPr>
          <p:cNvPr id="6" name="Picture 1" descr="C:\Users\ivan\Desktop\Microsoft Clip Organizer\j0442122.png">
            <a:hlinkClick r:id="rId5" action="ppaction://hlinksldjump"/>
          </p:cNvPr>
          <p:cNvPicPr>
            <a:picLocks noChangeAspect="1" noChangeArrowheads="1"/>
          </p:cNvPicPr>
          <p:nvPr/>
        </p:nvPicPr>
        <p:blipFill>
          <a:blip r:embed="rId6"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7" cstate="print"/>
          <a:srcRect/>
          <a:stretch>
            <a:fillRect/>
          </a:stretch>
        </p:blipFill>
        <p:spPr bwMode="auto">
          <a:xfrm>
            <a:off x="8596752" y="0"/>
            <a:ext cx="547248" cy="540000"/>
          </a:xfrm>
          <a:prstGeom prst="rect">
            <a:avLst/>
          </a:prstGeom>
          <a:noFill/>
        </p:spPr>
      </p:pic>
      <p:pic>
        <p:nvPicPr>
          <p:cNvPr id="11"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4143404" cy="5043510"/>
          </a:xfrm>
        </p:spPr>
        <p:txBody>
          <a:bodyPr/>
          <a:lstStyle/>
          <a:p>
            <a:r>
              <a:rPr lang="ru-RU" dirty="0" smtClean="0">
                <a:solidFill>
                  <a:schemeClr val="accent2">
                    <a:lumMod val="50000"/>
                  </a:schemeClr>
                </a:solidFill>
              </a:rPr>
              <a:t>Палатка</a:t>
            </a:r>
            <a:r>
              <a:rPr lang="ru-RU" sz="2800" dirty="0" smtClean="0"/>
              <a:t> </a:t>
            </a:r>
            <a:r>
              <a:rPr lang="ru-RU" sz="3000" dirty="0" smtClean="0"/>
              <a:t>- временно убежище, което може да се сглоби и разглоби бързо. Хималайските палатки са малки, но конструкцията им е такава, че да устоят на силните ветрове и налягането на снега.</a:t>
            </a:r>
          </a:p>
          <a:p>
            <a:endParaRPr lang="ru-RU" sz="3000" dirty="0" smtClean="0"/>
          </a:p>
          <a:p>
            <a:endParaRPr lang="ru-RU" sz="3000" dirty="0" smtClean="0">
              <a:solidFill>
                <a:schemeClr val="accent2">
                  <a:lumMod val="50000"/>
                </a:schemeClr>
              </a:solidFill>
            </a:endParaRPr>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6" name="Picture 5" descr="palatka-jvs-g.jpg"/>
          <p:cNvPicPr>
            <a:picLocks noChangeAspect="1"/>
          </p:cNvPicPr>
          <p:nvPr/>
        </p:nvPicPr>
        <p:blipFill>
          <a:blip r:embed="rId3">
            <a:clrChange>
              <a:clrFrom>
                <a:srgbClr val="FFFFFF"/>
              </a:clrFrom>
              <a:clrTo>
                <a:srgbClr val="FFFFFF">
                  <a:alpha val="0"/>
                </a:srgbClr>
              </a:clrTo>
            </a:clrChange>
          </a:blip>
          <a:stretch>
            <a:fillRect/>
          </a:stretch>
        </p:blipFill>
        <p:spPr>
          <a:xfrm>
            <a:off x="4929190" y="1707059"/>
            <a:ext cx="3714776" cy="2793511"/>
          </a:xfrm>
          <a:prstGeom prst="rect">
            <a:avLst/>
          </a:prstGeom>
        </p:spPr>
      </p:pic>
      <p:pic>
        <p:nvPicPr>
          <p:cNvPr id="10" name="Picture 9" descr="NEVADA%203.jpg"/>
          <p:cNvPicPr>
            <a:picLocks noChangeAspect="1"/>
          </p:cNvPicPr>
          <p:nvPr/>
        </p:nvPicPr>
        <p:blipFill>
          <a:blip r:embed="rId4">
            <a:clrChange>
              <a:clrFrom>
                <a:srgbClr val="FFFFFF"/>
              </a:clrFrom>
              <a:clrTo>
                <a:srgbClr val="FFFFFF">
                  <a:alpha val="0"/>
                </a:srgbClr>
              </a:clrTo>
            </a:clrChange>
          </a:blip>
          <a:stretch>
            <a:fillRect/>
          </a:stretch>
        </p:blipFill>
        <p:spPr>
          <a:xfrm>
            <a:off x="4929190" y="4500570"/>
            <a:ext cx="3714775" cy="2225090"/>
          </a:xfrm>
          <a:prstGeom prst="rect">
            <a:avLst/>
          </a:prstGeom>
        </p:spPr>
      </p:pic>
      <p:pic>
        <p:nvPicPr>
          <p:cNvPr id="7" name="Picture 1" descr="C:\Users\ivan\Desktop\Microsoft Clip Organizer\j0442122.png">
            <a:hlinkClick r:id="rId5" action="ppaction://hlinksldjump"/>
          </p:cNvPr>
          <p:cNvPicPr>
            <a:picLocks noChangeAspect="1" noChangeArrowheads="1"/>
          </p:cNvPicPr>
          <p:nvPr/>
        </p:nvPicPr>
        <p:blipFill>
          <a:blip r:embed="rId6" cstate="print"/>
          <a:srcRect/>
          <a:stretch>
            <a:fillRect/>
          </a:stretch>
        </p:blipFill>
        <p:spPr bwMode="auto">
          <a:xfrm>
            <a:off x="8072462" y="6318000"/>
            <a:ext cx="543673" cy="540000"/>
          </a:xfrm>
          <a:prstGeom prst="rect">
            <a:avLst/>
          </a:prstGeom>
          <a:noFill/>
        </p:spPr>
      </p:pic>
      <p:pic>
        <p:nvPicPr>
          <p:cNvPr id="8" name="Picture 2" descr="C:\Users\ivan\Desktop\Microsoft Clip Organizer\j0442138.png">
            <a:hlinkClick r:id="" action="ppaction://hlinkshowjump?jump=endshow"/>
          </p:cNvPr>
          <p:cNvPicPr>
            <a:picLocks noChangeAspect="1" noChangeArrowheads="1"/>
          </p:cNvPicPr>
          <p:nvPr/>
        </p:nvPicPr>
        <p:blipFill>
          <a:blip r:embed="rId7" cstate="print"/>
          <a:srcRect/>
          <a:stretch>
            <a:fillRect/>
          </a:stretch>
        </p:blipFill>
        <p:spPr bwMode="auto">
          <a:xfrm>
            <a:off x="8596752" y="0"/>
            <a:ext cx="547248" cy="540000"/>
          </a:xfrm>
          <a:prstGeom prst="rect">
            <a:avLst/>
          </a:prstGeom>
          <a:noFill/>
        </p:spPr>
      </p:pic>
      <p:pic>
        <p:nvPicPr>
          <p:cNvPr id="9" name="Picture 3" descr="C:\Users\ivan\Desktop\Microsoft Clip Organizer\j0442143.png">
            <a:hlinkClick r:id="" action="ppaction://hlinkshowjump?jump=previousslide"/>
          </p:cNvPr>
          <p:cNvPicPr>
            <a:picLocks noChangeAspect="1" noChangeArrowheads="1"/>
          </p:cNvPicPr>
          <p:nvPr/>
        </p:nvPicPr>
        <p:blipFill>
          <a:blip r:embed="rId8" cstate="print"/>
          <a:srcRect/>
          <a:stretch>
            <a:fillRect/>
          </a:stretch>
        </p:blipFill>
        <p:spPr bwMode="auto">
          <a:xfrm>
            <a:off x="7572396" y="6318000"/>
            <a:ext cx="518963" cy="540000"/>
          </a:xfrm>
          <a:prstGeom prst="rect">
            <a:avLst/>
          </a:prstGeom>
          <a:noFill/>
        </p:spPr>
      </p:pic>
      <p:pic>
        <p:nvPicPr>
          <p:cNvPr id="11" name="Picture 4" descr="C:\Users\ivan\Desktop\Microsoft Clip Organizer\j0442144.png">
            <a:hlinkClick r:id="" action="ppaction://hlinkshowjump?jump=nextslide"/>
          </p:cNvPr>
          <p:cNvPicPr>
            <a:picLocks noChangeAspect="1" noChangeArrowheads="1"/>
          </p:cNvPicPr>
          <p:nvPr/>
        </p:nvPicPr>
        <p:blipFill>
          <a:blip r:embed="rId9"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2357438" y="274638"/>
            <a:ext cx="6329362" cy="1143000"/>
          </a:xfrm>
        </p:spPr>
        <p:txBody>
          <a:bodyPr/>
          <a:lstStyle/>
          <a:p>
            <a:r>
              <a:rPr lang="bg-BG" dirty="0" smtClean="0">
                <a:effectLst>
                  <a:outerShdw blurRad="50800" dist="38100" dir="18900000" algn="bl" rotWithShape="0">
                    <a:prstClr val="black">
                      <a:alpha val="40000"/>
                    </a:prstClr>
                  </a:outerShdw>
                </a:effectLst>
              </a:rPr>
              <a:t>СЪДЪРЖАНИЕ</a:t>
            </a:r>
            <a:endParaRPr lang="fr-CA" dirty="0" smtClean="0">
              <a:effectLst>
                <a:outerShdw blurRad="50800" dist="38100" dir="18900000" algn="bl" rotWithShape="0">
                  <a:prstClr val="black">
                    <a:alpha val="40000"/>
                  </a:prstClr>
                </a:outerShdw>
              </a:effectLst>
            </a:endParaRPr>
          </a:p>
        </p:txBody>
      </p:sp>
      <p:sp>
        <p:nvSpPr>
          <p:cNvPr id="4099" name="Espace réservé du contenu 2"/>
          <p:cNvSpPr>
            <a:spLocks noGrp="1"/>
          </p:cNvSpPr>
          <p:nvPr>
            <p:ph idx="1"/>
          </p:nvPr>
        </p:nvSpPr>
        <p:spPr>
          <a:xfrm>
            <a:off x="2357438" y="1600200"/>
            <a:ext cx="6329362" cy="4525963"/>
          </a:xfrm>
        </p:spPr>
        <p:txBody>
          <a:bodyPr/>
          <a:lstStyle/>
          <a:p>
            <a:pPr marL="514350" indent="-514350">
              <a:buNone/>
            </a:pPr>
            <a:r>
              <a:rPr lang="ru-RU" dirty="0" smtClean="0"/>
              <a:t>История</a:t>
            </a:r>
          </a:p>
          <a:p>
            <a:pPr marL="0" indent="0">
              <a:buNone/>
            </a:pPr>
            <a:r>
              <a:rPr lang="ru-RU" dirty="0" smtClean="0"/>
              <a:t>Главни опасности при катерене на планини</a:t>
            </a:r>
          </a:p>
          <a:p>
            <a:pPr marL="0" indent="0">
              <a:buNone/>
            </a:pPr>
            <a:r>
              <a:rPr lang="ru-RU" dirty="0" smtClean="0"/>
              <a:t>Необходимо обурудване и екипировка</a:t>
            </a:r>
            <a:br>
              <a:rPr lang="ru-RU" dirty="0" smtClean="0"/>
            </a:br>
            <a:endParaRPr lang="ru-RU" dirty="0" smtClean="0"/>
          </a:p>
          <a:p>
            <a:pPr marL="514350" indent="-514350">
              <a:buNone/>
            </a:pPr>
            <a:r>
              <a:rPr lang="ru-RU" dirty="0" smtClean="0"/>
              <a:t>Известни алпинисти в България</a:t>
            </a:r>
            <a:endParaRPr lang="bg-BG" dirty="0" smtClean="0"/>
          </a:p>
          <a:p>
            <a:pPr marL="514350" indent="-514350">
              <a:buNone/>
            </a:pPr>
            <a:endParaRPr lang="fr-CA" dirty="0" smtClean="0"/>
          </a:p>
        </p:txBody>
      </p:sp>
      <p:sp>
        <p:nvSpPr>
          <p:cNvPr id="4" name="Rectangle 3">
            <a:hlinkClick r:id="rId3" action="ppaction://hlinksldjump"/>
          </p:cNvPr>
          <p:cNvSpPr/>
          <p:nvPr/>
        </p:nvSpPr>
        <p:spPr>
          <a:xfrm>
            <a:off x="2428860" y="1643050"/>
            <a:ext cx="1785950" cy="42862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Rectangle 6">
            <a:hlinkClick r:id="rId4" action="ppaction://hlinksldjump"/>
          </p:cNvPr>
          <p:cNvSpPr/>
          <p:nvPr/>
        </p:nvSpPr>
        <p:spPr>
          <a:xfrm>
            <a:off x="2285984" y="2357430"/>
            <a:ext cx="6072230" cy="8572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9" name="Picture 2" descr="C:\Users\ivan\Desktop\Microsoft Clip Organizer\j0442138.png">
            <a:hlinkClick r:id="" action="ppaction://hlinkshowjump?jump=endshow"/>
          </p:cNvPr>
          <p:cNvPicPr>
            <a:picLocks noChangeAspect="1" noChangeArrowheads="1"/>
          </p:cNvPicPr>
          <p:nvPr/>
        </p:nvPicPr>
        <p:blipFill>
          <a:blip r:embed="rId5" cstate="print"/>
          <a:srcRect/>
          <a:stretch>
            <a:fillRect/>
          </a:stretch>
        </p:blipFill>
        <p:spPr bwMode="auto">
          <a:xfrm>
            <a:off x="8596752" y="0"/>
            <a:ext cx="547248" cy="540000"/>
          </a:xfrm>
          <a:prstGeom prst="rect">
            <a:avLst/>
          </a:prstGeom>
          <a:noFill/>
        </p:spPr>
      </p:pic>
      <p:sp>
        <p:nvSpPr>
          <p:cNvPr id="13" name="Rectangle 12">
            <a:hlinkClick r:id="rId6" action="ppaction://hlinksldjump"/>
          </p:cNvPr>
          <p:cNvSpPr/>
          <p:nvPr/>
        </p:nvSpPr>
        <p:spPr>
          <a:xfrm>
            <a:off x="2428860" y="3357562"/>
            <a:ext cx="4857784" cy="85725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Rectangle 13">
            <a:hlinkClick r:id="rId7" action="ppaction://hlinksldjump"/>
          </p:cNvPr>
          <p:cNvSpPr/>
          <p:nvPr/>
        </p:nvSpPr>
        <p:spPr>
          <a:xfrm>
            <a:off x="2428860" y="4857760"/>
            <a:ext cx="5643602" cy="57150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4143404" cy="5043510"/>
          </a:xfrm>
        </p:spPr>
        <p:txBody>
          <a:bodyPr/>
          <a:lstStyle/>
          <a:p>
            <a:r>
              <a:rPr lang="ru-RU" dirty="0" smtClean="0">
                <a:solidFill>
                  <a:schemeClr val="accent2">
                    <a:lumMod val="50000"/>
                  </a:schemeClr>
                </a:solidFill>
              </a:rPr>
              <a:t>Раница</a:t>
            </a:r>
            <a:r>
              <a:rPr lang="ru-RU" dirty="0" smtClean="0"/>
              <a:t> </a:t>
            </a:r>
            <a:r>
              <a:rPr lang="ru-RU" sz="3000" dirty="0" smtClean="0"/>
              <a:t>- раниците, използвани в алпинизма, са с метална рамка и специфична конструкция, наречена </a:t>
            </a:r>
            <a:r>
              <a:rPr lang="ru-RU" sz="3000" i="1" dirty="0" smtClean="0"/>
              <a:t>butterfly</a:t>
            </a:r>
            <a:r>
              <a:rPr lang="ru-RU" sz="3000" dirty="0" smtClean="0"/>
              <a:t>, държачи за сечива и подвижен колан за кръста.</a:t>
            </a:r>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7" name="Picture 6" descr="lTREKKING.jpg"/>
          <p:cNvPicPr>
            <a:picLocks noChangeAspect="1"/>
          </p:cNvPicPr>
          <p:nvPr/>
        </p:nvPicPr>
        <p:blipFill>
          <a:blip r:embed="rId3">
            <a:clrChange>
              <a:clrFrom>
                <a:srgbClr val="FFFFFF"/>
              </a:clrFrom>
              <a:clrTo>
                <a:srgbClr val="FFFFFF">
                  <a:alpha val="0"/>
                </a:srgbClr>
              </a:clrTo>
            </a:clrChange>
          </a:blip>
          <a:stretch>
            <a:fillRect/>
          </a:stretch>
        </p:blipFill>
        <p:spPr>
          <a:xfrm>
            <a:off x="5715009" y="1857364"/>
            <a:ext cx="2857520" cy="2600548"/>
          </a:xfrm>
          <a:prstGeom prst="rect">
            <a:avLst/>
          </a:prstGeom>
        </p:spPr>
      </p:pic>
      <p:pic>
        <p:nvPicPr>
          <p:cNvPr id="9" name="Picture 8" descr="si_2876319.jpg"/>
          <p:cNvPicPr>
            <a:picLocks noChangeAspect="1"/>
          </p:cNvPicPr>
          <p:nvPr/>
        </p:nvPicPr>
        <p:blipFill>
          <a:blip r:embed="rId4">
            <a:clrChange>
              <a:clrFrom>
                <a:srgbClr val="FFFFFF"/>
              </a:clrFrom>
              <a:clrTo>
                <a:srgbClr val="FFFFFF">
                  <a:alpha val="0"/>
                </a:srgbClr>
              </a:clrTo>
            </a:clrChange>
          </a:blip>
          <a:stretch>
            <a:fillRect/>
          </a:stretch>
        </p:blipFill>
        <p:spPr>
          <a:xfrm>
            <a:off x="5643570" y="4357694"/>
            <a:ext cx="2857520" cy="2148855"/>
          </a:xfrm>
          <a:prstGeom prst="rect">
            <a:avLst/>
          </a:prstGeom>
        </p:spPr>
      </p:pic>
      <p:pic>
        <p:nvPicPr>
          <p:cNvPr id="6" name="Picture 1" descr="C:\Users\ivan\Desktop\Microsoft Clip Organizer\j0442122.png">
            <a:hlinkClick r:id="rId5" action="ppaction://hlinksldjump"/>
          </p:cNvPr>
          <p:cNvPicPr>
            <a:picLocks noChangeAspect="1" noChangeArrowheads="1"/>
          </p:cNvPicPr>
          <p:nvPr/>
        </p:nvPicPr>
        <p:blipFill>
          <a:blip r:embed="rId6" cstate="print"/>
          <a:srcRect/>
          <a:stretch>
            <a:fillRect/>
          </a:stretch>
        </p:blipFill>
        <p:spPr bwMode="auto">
          <a:xfrm>
            <a:off x="8072462" y="6318000"/>
            <a:ext cx="543673" cy="540000"/>
          </a:xfrm>
          <a:prstGeom prst="rect">
            <a:avLst/>
          </a:prstGeom>
          <a:noFill/>
        </p:spPr>
      </p:pic>
      <p:pic>
        <p:nvPicPr>
          <p:cNvPr id="8" name="Picture 2" descr="C:\Users\ivan\Desktop\Microsoft Clip Organizer\j0442138.png">
            <a:hlinkClick r:id="" action="ppaction://hlinkshowjump?jump=endshow"/>
          </p:cNvPr>
          <p:cNvPicPr>
            <a:picLocks noChangeAspect="1" noChangeArrowheads="1"/>
          </p:cNvPicPr>
          <p:nvPr/>
        </p:nvPicPr>
        <p:blipFill>
          <a:blip r:embed="rId7" cstate="print"/>
          <a:srcRect/>
          <a:stretch>
            <a:fillRect/>
          </a:stretch>
        </p:blipFill>
        <p:spPr bwMode="auto">
          <a:xfrm>
            <a:off x="8596752" y="0"/>
            <a:ext cx="547248" cy="540000"/>
          </a:xfrm>
          <a:prstGeom prst="rect">
            <a:avLst/>
          </a:prstGeom>
          <a:noFill/>
        </p:spPr>
      </p:pic>
      <p:pic>
        <p:nvPicPr>
          <p:cNvPr id="10" name="Picture 3" descr="C:\Users\ivan\Desktop\Microsoft Clip Organizer\j0442143.png">
            <a:hlinkClick r:id="" action="ppaction://hlinkshowjump?jump=previousslide"/>
          </p:cNvPr>
          <p:cNvPicPr>
            <a:picLocks noChangeAspect="1" noChangeArrowheads="1"/>
          </p:cNvPicPr>
          <p:nvPr/>
        </p:nvPicPr>
        <p:blipFill>
          <a:blip r:embed="rId8" cstate="print"/>
          <a:srcRect/>
          <a:stretch>
            <a:fillRect/>
          </a:stretch>
        </p:blipFill>
        <p:spPr bwMode="auto">
          <a:xfrm>
            <a:off x="7572396" y="6318000"/>
            <a:ext cx="518963" cy="540000"/>
          </a:xfrm>
          <a:prstGeom prst="rect">
            <a:avLst/>
          </a:prstGeom>
          <a:noFill/>
        </p:spPr>
      </p:pic>
      <p:pic>
        <p:nvPicPr>
          <p:cNvPr id="11" name="Picture 4" descr="C:\Users\ivan\Desktop\Microsoft Clip Organizer\j0442144.png">
            <a:hlinkClick r:id="" action="ppaction://hlinkshowjump?jump=nextslide"/>
          </p:cNvPr>
          <p:cNvPicPr>
            <a:picLocks noChangeAspect="1" noChangeArrowheads="1"/>
          </p:cNvPicPr>
          <p:nvPr/>
        </p:nvPicPr>
        <p:blipFill>
          <a:blip r:embed="rId9"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4429156" cy="5043510"/>
          </a:xfrm>
        </p:spPr>
        <p:txBody>
          <a:bodyPr/>
          <a:lstStyle/>
          <a:p>
            <a:r>
              <a:rPr lang="ru-RU" sz="2800" dirty="0" smtClean="0">
                <a:solidFill>
                  <a:schemeClr val="accent2">
                    <a:lumMod val="50000"/>
                  </a:schemeClr>
                </a:solidFill>
              </a:rPr>
              <a:t>Клема</a:t>
            </a:r>
            <a:r>
              <a:rPr lang="ru-RU" sz="2800" dirty="0" smtClean="0"/>
              <a:t> - клемите се изработват в различни размери и тежат между 20 и 50 грама. Закрепят се в цепнатини в скалатаи служат за осигуряване на катерещите.</a:t>
            </a:r>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5" name="Picture 4" descr="klema.jpg"/>
          <p:cNvPicPr>
            <a:picLocks noChangeAspect="1"/>
          </p:cNvPicPr>
          <p:nvPr/>
        </p:nvPicPr>
        <p:blipFill>
          <a:blip r:embed="rId3">
            <a:clrChange>
              <a:clrFrom>
                <a:srgbClr val="FFFFFF"/>
              </a:clrFrom>
              <a:clrTo>
                <a:srgbClr val="FFFFFF">
                  <a:alpha val="0"/>
                </a:srgbClr>
              </a:clrTo>
            </a:clrChange>
          </a:blip>
          <a:stretch>
            <a:fillRect/>
          </a:stretch>
        </p:blipFill>
        <p:spPr>
          <a:xfrm>
            <a:off x="5500694" y="1785926"/>
            <a:ext cx="3277317" cy="4786346"/>
          </a:xfrm>
          <a:prstGeom prst="rect">
            <a:avLst/>
          </a:prstGeom>
        </p:spPr>
      </p:pic>
      <p:pic>
        <p:nvPicPr>
          <p:cNvPr id="6"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4429156" cy="5043510"/>
          </a:xfrm>
        </p:spPr>
        <p:txBody>
          <a:bodyPr/>
          <a:lstStyle/>
          <a:p>
            <a:r>
              <a:rPr lang="bg-BG" sz="2800" dirty="0" smtClean="0">
                <a:solidFill>
                  <a:schemeClr val="accent2">
                    <a:lumMod val="50000"/>
                  </a:schemeClr>
                </a:solidFill>
              </a:rPr>
              <a:t>Клин</a:t>
            </a:r>
            <a:r>
              <a:rPr lang="ru-RU" sz="2800" dirty="0" smtClean="0"/>
              <a:t> - метален предмет, заострен в единия край и с дупка в другия, използва се за разцепване или за закрепване. Острата част се забива в леда или скалата, а през дупката се прекарва въже.</a:t>
            </a:r>
          </a:p>
          <a:p>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6" name="Picture 5" descr="klin.jpg"/>
          <p:cNvPicPr>
            <a:picLocks noChangeAspect="1"/>
          </p:cNvPicPr>
          <p:nvPr/>
        </p:nvPicPr>
        <p:blipFill>
          <a:blip r:embed="rId3">
            <a:clrChange>
              <a:clrFrom>
                <a:srgbClr val="FFFFFF"/>
              </a:clrFrom>
              <a:clrTo>
                <a:srgbClr val="FFFFFF">
                  <a:alpha val="0"/>
                </a:srgbClr>
              </a:clrTo>
            </a:clrChange>
          </a:blip>
          <a:stretch>
            <a:fillRect/>
          </a:stretch>
        </p:blipFill>
        <p:spPr>
          <a:xfrm>
            <a:off x="5577635" y="1904998"/>
            <a:ext cx="2923455" cy="3167076"/>
          </a:xfrm>
          <a:prstGeom prst="rect">
            <a:avLst/>
          </a:prstGeom>
        </p:spPr>
      </p:pic>
      <p:pic>
        <p:nvPicPr>
          <p:cNvPr id="5"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4429156" cy="5043510"/>
          </a:xfrm>
        </p:spPr>
        <p:txBody>
          <a:bodyPr/>
          <a:lstStyle/>
          <a:p>
            <a:r>
              <a:rPr lang="bg-BG" sz="2800" dirty="0" smtClean="0">
                <a:solidFill>
                  <a:schemeClr val="accent2">
                    <a:lumMod val="50000"/>
                  </a:schemeClr>
                </a:solidFill>
              </a:rPr>
              <a:t>Осмица</a:t>
            </a:r>
            <a:r>
              <a:rPr lang="ru-RU" sz="2800" dirty="0" smtClean="0">
                <a:solidFill>
                  <a:schemeClr val="accent2">
                    <a:lumMod val="50000"/>
                  </a:schemeClr>
                </a:solidFill>
              </a:rPr>
              <a:t> </a:t>
            </a:r>
            <a:r>
              <a:rPr lang="ru-RU" sz="2800" dirty="0" smtClean="0"/>
              <a:t>- алуминиево устройство във формата на осмица, използва се при спасителни операции и осигуряване на катерещия се при преминаване на трудни пасажи. Позволява бързо спускане по въже.</a:t>
            </a:r>
          </a:p>
          <a:p>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4" name="Picture 3" descr="osmitsa.jpg"/>
          <p:cNvPicPr>
            <a:picLocks noChangeAspect="1"/>
          </p:cNvPicPr>
          <p:nvPr/>
        </p:nvPicPr>
        <p:blipFill>
          <a:blip r:embed="rId3">
            <a:clrChange>
              <a:clrFrom>
                <a:srgbClr val="FFFFFF"/>
              </a:clrFrom>
              <a:clrTo>
                <a:srgbClr val="FFFFFF">
                  <a:alpha val="0"/>
                </a:srgbClr>
              </a:clrTo>
            </a:clrChange>
          </a:blip>
          <a:stretch>
            <a:fillRect/>
          </a:stretch>
        </p:blipFill>
        <p:spPr>
          <a:xfrm>
            <a:off x="7010433" y="1928802"/>
            <a:ext cx="2062161" cy="3011675"/>
          </a:xfrm>
          <a:prstGeom prst="rect">
            <a:avLst/>
          </a:prstGeom>
        </p:spPr>
      </p:pic>
      <p:pic>
        <p:nvPicPr>
          <p:cNvPr id="5" name="Picture 4" descr="osmitsa1.jpg"/>
          <p:cNvPicPr>
            <a:picLocks noChangeAspect="1"/>
          </p:cNvPicPr>
          <p:nvPr/>
        </p:nvPicPr>
        <p:blipFill>
          <a:blip r:embed="rId4">
            <a:clrChange>
              <a:clrFrom>
                <a:srgbClr val="FFFFFF"/>
              </a:clrFrom>
              <a:clrTo>
                <a:srgbClr val="FFFFFF">
                  <a:alpha val="0"/>
                </a:srgbClr>
              </a:clrTo>
            </a:clrChange>
          </a:blip>
          <a:stretch>
            <a:fillRect/>
          </a:stretch>
        </p:blipFill>
        <p:spPr>
          <a:xfrm>
            <a:off x="4630449" y="1928802"/>
            <a:ext cx="2727633" cy="3000396"/>
          </a:xfrm>
          <a:prstGeom prst="rect">
            <a:avLst/>
          </a:prstGeom>
        </p:spPr>
      </p:pic>
      <p:pic>
        <p:nvPicPr>
          <p:cNvPr id="6" name="Picture 1" descr="C:\Users\ivan\Desktop\Microsoft Clip Organizer\j0442122.png">
            <a:hlinkClick r:id="rId5" action="ppaction://hlinksldjump"/>
          </p:cNvPr>
          <p:cNvPicPr>
            <a:picLocks noChangeAspect="1" noChangeArrowheads="1"/>
          </p:cNvPicPr>
          <p:nvPr/>
        </p:nvPicPr>
        <p:blipFill>
          <a:blip r:embed="rId6"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7"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8"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9"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500726" cy="4257692"/>
          </a:xfrm>
        </p:spPr>
        <p:txBody>
          <a:bodyPr/>
          <a:lstStyle/>
          <a:p>
            <a:r>
              <a:rPr lang="ru-RU" dirty="0" smtClean="0">
                <a:solidFill>
                  <a:schemeClr val="accent2">
                    <a:lumMod val="50000"/>
                  </a:schemeClr>
                </a:solidFill>
              </a:rPr>
              <a:t>Пикел - </a:t>
            </a:r>
            <a:r>
              <a:rPr lang="ru-RU" sz="2800" dirty="0" smtClean="0"/>
              <a:t>наречен още ледосекач, наподобява ледена брадва или кирка - сечиво, което практически всеки алпинист на ледено покритие трябва да има. Дължината на пикела е от 60 до 90 см. Използва се не само при изкачване като се забива в леда, но може да играе и съществена роля за закачване при внезапно падане.</a:t>
            </a:r>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6" name="Picture 5" descr="261px-Ice_axe.png"/>
          <p:cNvPicPr>
            <a:picLocks noChangeAspect="1"/>
          </p:cNvPicPr>
          <p:nvPr/>
        </p:nvPicPr>
        <p:blipFill>
          <a:blip r:embed="rId3">
            <a:clrChange>
              <a:clrFrom>
                <a:srgbClr val="FFFFFF"/>
              </a:clrFrom>
              <a:clrTo>
                <a:srgbClr val="FFFFFF">
                  <a:alpha val="0"/>
                </a:srgbClr>
              </a:clrTo>
            </a:clrChange>
          </a:blip>
          <a:stretch>
            <a:fillRect/>
          </a:stretch>
        </p:blipFill>
        <p:spPr>
          <a:xfrm>
            <a:off x="6215074" y="1785926"/>
            <a:ext cx="2133853" cy="4905409"/>
          </a:xfrm>
          <a:prstGeom prst="rect">
            <a:avLst/>
          </a:prstGeom>
        </p:spPr>
      </p:pic>
      <p:sp>
        <p:nvSpPr>
          <p:cNvPr id="10" name="TextBox 9"/>
          <p:cNvSpPr txBox="1"/>
          <p:nvPr/>
        </p:nvSpPr>
        <p:spPr>
          <a:xfrm>
            <a:off x="5715008" y="1845222"/>
            <a:ext cx="785818" cy="369332"/>
          </a:xfrm>
          <a:prstGeom prst="rect">
            <a:avLst/>
          </a:prstGeom>
          <a:noFill/>
        </p:spPr>
        <p:txBody>
          <a:bodyPr wrap="square" rtlCol="0">
            <a:spAutoFit/>
          </a:bodyPr>
          <a:lstStyle/>
          <a:p>
            <a:r>
              <a:rPr lang="bg-BG" dirty="0" smtClean="0"/>
              <a:t>Клюн</a:t>
            </a:r>
            <a:endParaRPr lang="bg-BG" dirty="0"/>
          </a:p>
        </p:txBody>
      </p:sp>
      <p:sp>
        <p:nvSpPr>
          <p:cNvPr id="11" name="TextBox 10"/>
          <p:cNvSpPr txBox="1"/>
          <p:nvPr/>
        </p:nvSpPr>
        <p:spPr>
          <a:xfrm>
            <a:off x="8215338" y="1702346"/>
            <a:ext cx="857224" cy="369332"/>
          </a:xfrm>
          <a:prstGeom prst="rect">
            <a:avLst/>
          </a:prstGeom>
          <a:noFill/>
        </p:spPr>
        <p:txBody>
          <a:bodyPr wrap="square" rtlCol="0">
            <a:spAutoFit/>
          </a:bodyPr>
          <a:lstStyle/>
          <a:p>
            <a:r>
              <a:rPr lang="bg-BG" dirty="0" smtClean="0"/>
              <a:t>Глава</a:t>
            </a:r>
            <a:endParaRPr lang="bg-BG" dirty="0"/>
          </a:p>
        </p:txBody>
      </p:sp>
      <p:sp>
        <p:nvSpPr>
          <p:cNvPr id="12" name="TextBox 11"/>
          <p:cNvSpPr txBox="1"/>
          <p:nvPr/>
        </p:nvSpPr>
        <p:spPr>
          <a:xfrm>
            <a:off x="7786710" y="2845354"/>
            <a:ext cx="857256" cy="369332"/>
          </a:xfrm>
          <a:prstGeom prst="rect">
            <a:avLst/>
          </a:prstGeom>
          <a:noFill/>
        </p:spPr>
        <p:txBody>
          <a:bodyPr wrap="square" rtlCol="0">
            <a:spAutoFit/>
          </a:bodyPr>
          <a:lstStyle/>
          <a:p>
            <a:r>
              <a:rPr lang="bg-BG" dirty="0" smtClean="0"/>
              <a:t>Тесла</a:t>
            </a:r>
            <a:endParaRPr lang="bg-BG" dirty="0"/>
          </a:p>
        </p:txBody>
      </p:sp>
      <p:sp>
        <p:nvSpPr>
          <p:cNvPr id="13" name="TextBox 12"/>
          <p:cNvSpPr txBox="1"/>
          <p:nvPr/>
        </p:nvSpPr>
        <p:spPr>
          <a:xfrm>
            <a:off x="6286512" y="4960822"/>
            <a:ext cx="357190" cy="1754326"/>
          </a:xfrm>
          <a:prstGeom prst="rect">
            <a:avLst/>
          </a:prstGeom>
          <a:noFill/>
        </p:spPr>
        <p:txBody>
          <a:bodyPr wrap="square" rtlCol="0">
            <a:spAutoFit/>
          </a:bodyPr>
          <a:lstStyle/>
          <a:p>
            <a:r>
              <a:rPr lang="bg-BG" dirty="0" smtClean="0"/>
              <a:t>Каишка</a:t>
            </a:r>
            <a:endParaRPr lang="bg-BG" dirty="0"/>
          </a:p>
        </p:txBody>
      </p:sp>
      <p:sp>
        <p:nvSpPr>
          <p:cNvPr id="14" name="TextBox 13"/>
          <p:cNvSpPr txBox="1"/>
          <p:nvPr/>
        </p:nvSpPr>
        <p:spPr>
          <a:xfrm>
            <a:off x="7500958" y="3714752"/>
            <a:ext cx="1571604" cy="369332"/>
          </a:xfrm>
          <a:prstGeom prst="rect">
            <a:avLst/>
          </a:prstGeom>
          <a:noFill/>
        </p:spPr>
        <p:txBody>
          <a:bodyPr wrap="square" rtlCol="0">
            <a:spAutoFit/>
          </a:bodyPr>
          <a:lstStyle/>
          <a:p>
            <a:r>
              <a:rPr lang="bg-BG" dirty="0" smtClean="0"/>
              <a:t>Ограничител</a:t>
            </a:r>
            <a:endParaRPr lang="bg-BG" dirty="0"/>
          </a:p>
        </p:txBody>
      </p:sp>
      <p:sp>
        <p:nvSpPr>
          <p:cNvPr id="15" name="TextBox 14"/>
          <p:cNvSpPr txBox="1"/>
          <p:nvPr/>
        </p:nvSpPr>
        <p:spPr>
          <a:xfrm>
            <a:off x="8143900" y="4572008"/>
            <a:ext cx="1000132" cy="369332"/>
          </a:xfrm>
          <a:prstGeom prst="rect">
            <a:avLst/>
          </a:prstGeom>
          <a:noFill/>
        </p:spPr>
        <p:txBody>
          <a:bodyPr wrap="square" rtlCol="0">
            <a:spAutoFit/>
          </a:bodyPr>
          <a:lstStyle/>
          <a:p>
            <a:r>
              <a:rPr lang="bg-BG" dirty="0" smtClean="0"/>
              <a:t>Дръжка</a:t>
            </a:r>
            <a:endParaRPr lang="bg-BG" dirty="0"/>
          </a:p>
        </p:txBody>
      </p:sp>
      <p:sp>
        <p:nvSpPr>
          <p:cNvPr id="16" name="TextBox 15"/>
          <p:cNvSpPr txBox="1"/>
          <p:nvPr/>
        </p:nvSpPr>
        <p:spPr>
          <a:xfrm>
            <a:off x="7143768" y="6000768"/>
            <a:ext cx="1285884" cy="369332"/>
          </a:xfrm>
          <a:prstGeom prst="rect">
            <a:avLst/>
          </a:prstGeom>
          <a:noFill/>
        </p:spPr>
        <p:txBody>
          <a:bodyPr wrap="square" rtlCol="0">
            <a:spAutoFit/>
          </a:bodyPr>
          <a:lstStyle/>
          <a:p>
            <a:r>
              <a:rPr lang="bg-BG" dirty="0" smtClean="0"/>
              <a:t>Острие</a:t>
            </a:r>
            <a:endParaRPr lang="bg-BG" dirty="0"/>
          </a:p>
        </p:txBody>
      </p:sp>
      <p:pic>
        <p:nvPicPr>
          <p:cNvPr id="17"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18"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19"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20"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500726" cy="5257800"/>
          </a:xfrm>
        </p:spPr>
        <p:txBody>
          <a:bodyPr/>
          <a:lstStyle/>
          <a:p>
            <a:r>
              <a:rPr lang="ru-RU" dirty="0" smtClean="0">
                <a:solidFill>
                  <a:schemeClr val="accent2">
                    <a:lumMod val="50000"/>
                  </a:schemeClr>
                </a:solidFill>
              </a:rPr>
              <a:t>Лопата за сняг</a:t>
            </a:r>
            <a:r>
              <a:rPr lang="ru-RU" dirty="0" smtClean="0"/>
              <a:t>- </a:t>
            </a:r>
            <a:r>
              <a:rPr lang="ru-RU" sz="2800" dirty="0" smtClean="0"/>
              <a:t>специална лопата с къса дръжка, използва се за разчистване на снега. Особено полезна е в случай, че се налага да се направи дупка в снега, която да служи за временно жилище, подобно на иглу. Много катерачи предпочитат да не носят лопата за да намалят товара, но пикелът и лопатата могат да се окажат животоспасяващи</a:t>
            </a:r>
            <a:r>
              <a:rPr lang="en-US" sz="2800" dirty="0" smtClean="0"/>
              <a:t>.</a:t>
            </a:r>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17" name="Picture 16" descr="134918_1275011.jpg"/>
          <p:cNvPicPr>
            <a:picLocks noChangeAspect="1"/>
          </p:cNvPicPr>
          <p:nvPr/>
        </p:nvPicPr>
        <p:blipFill>
          <a:blip r:embed="rId3">
            <a:clrChange>
              <a:clrFrom>
                <a:srgbClr val="FFFFFF"/>
              </a:clrFrom>
              <a:clrTo>
                <a:srgbClr val="FFFFFF">
                  <a:alpha val="0"/>
                </a:srgbClr>
              </a:clrTo>
            </a:clrChange>
          </a:blip>
          <a:stretch>
            <a:fillRect/>
          </a:stretch>
        </p:blipFill>
        <p:spPr>
          <a:xfrm rot="16200000">
            <a:off x="5060162" y="2512211"/>
            <a:ext cx="4405325" cy="3524260"/>
          </a:xfrm>
          <a:prstGeom prst="rect">
            <a:avLst/>
          </a:prstGeom>
        </p:spPr>
      </p:pic>
      <p:pic>
        <p:nvPicPr>
          <p:cNvPr id="5"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6"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7"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8"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500726" cy="5257800"/>
          </a:xfrm>
        </p:spPr>
        <p:txBody>
          <a:bodyPr/>
          <a:lstStyle/>
          <a:p>
            <a:r>
              <a:rPr lang="bg-BG" dirty="0" smtClean="0">
                <a:solidFill>
                  <a:schemeClr val="accent2">
                    <a:lumMod val="50000"/>
                  </a:schemeClr>
                </a:solidFill>
              </a:rPr>
              <a:t>Карабинер -</a:t>
            </a:r>
            <a:r>
              <a:rPr lang="bg-BG" sz="2800" dirty="0" smtClean="0">
                <a:solidFill>
                  <a:schemeClr val="accent2">
                    <a:lumMod val="50000"/>
                  </a:schemeClr>
                </a:solidFill>
              </a:rPr>
              <a:t> </a:t>
            </a:r>
            <a:r>
              <a:rPr lang="ru-RU" sz="2800" dirty="0" smtClean="0"/>
              <a:t>представлява метална затворена пластина с кръгла, крушовидна или елипсовидна форма с възможност да бъде отваряна от едната страна. Използва се най-вече при осигуряване на въжетата. Изработва се от алуминий, стомана или титан, като най-често се изработват от сплави съдържащи тези метали в различни съотношения.</a:t>
            </a:r>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5" name="Picture 4" descr="acc_864_480.jpg"/>
          <p:cNvPicPr>
            <a:picLocks noChangeAspect="1"/>
          </p:cNvPicPr>
          <p:nvPr/>
        </p:nvPicPr>
        <p:blipFill>
          <a:blip r:embed="rId3">
            <a:clrChange>
              <a:clrFrom>
                <a:srgbClr val="FFFFFF"/>
              </a:clrFrom>
              <a:clrTo>
                <a:srgbClr val="FFFFFF">
                  <a:alpha val="0"/>
                </a:srgbClr>
              </a:clrTo>
            </a:clrChange>
          </a:blip>
          <a:stretch>
            <a:fillRect/>
          </a:stretch>
        </p:blipFill>
        <p:spPr>
          <a:xfrm>
            <a:off x="6072198" y="1643050"/>
            <a:ext cx="2571768" cy="2571768"/>
          </a:xfrm>
          <a:prstGeom prst="rect">
            <a:avLst/>
          </a:prstGeom>
        </p:spPr>
      </p:pic>
      <p:pic>
        <p:nvPicPr>
          <p:cNvPr id="6" name="Picture 5" descr="Petzl%20FREINO.jpg"/>
          <p:cNvPicPr>
            <a:picLocks noChangeAspect="1"/>
          </p:cNvPicPr>
          <p:nvPr/>
        </p:nvPicPr>
        <p:blipFill>
          <a:blip r:embed="rId4">
            <a:clrChange>
              <a:clrFrom>
                <a:srgbClr val="FFFFFF"/>
              </a:clrFrom>
              <a:clrTo>
                <a:srgbClr val="FFFFFF">
                  <a:alpha val="0"/>
                </a:srgbClr>
              </a:clrTo>
            </a:clrChange>
          </a:blip>
          <a:stretch>
            <a:fillRect/>
          </a:stretch>
        </p:blipFill>
        <p:spPr>
          <a:xfrm>
            <a:off x="6000760" y="3714752"/>
            <a:ext cx="2571768" cy="2571768"/>
          </a:xfrm>
          <a:prstGeom prst="rect">
            <a:avLst/>
          </a:prstGeom>
        </p:spPr>
      </p:pic>
      <p:pic>
        <p:nvPicPr>
          <p:cNvPr id="7" name="Picture 1" descr="C:\Users\ivan\Desktop\Microsoft Clip Organizer\j0442122.png">
            <a:hlinkClick r:id="rId5" action="ppaction://hlinksldjump"/>
          </p:cNvPr>
          <p:cNvPicPr>
            <a:picLocks noChangeAspect="1" noChangeArrowheads="1"/>
          </p:cNvPicPr>
          <p:nvPr/>
        </p:nvPicPr>
        <p:blipFill>
          <a:blip r:embed="rId6" cstate="print"/>
          <a:srcRect/>
          <a:stretch>
            <a:fillRect/>
          </a:stretch>
        </p:blipFill>
        <p:spPr bwMode="auto">
          <a:xfrm>
            <a:off x="8072462" y="6318000"/>
            <a:ext cx="543673" cy="540000"/>
          </a:xfrm>
          <a:prstGeom prst="rect">
            <a:avLst/>
          </a:prstGeom>
          <a:noFill/>
        </p:spPr>
      </p:pic>
      <p:pic>
        <p:nvPicPr>
          <p:cNvPr id="8" name="Picture 2" descr="C:\Users\ivan\Desktop\Microsoft Clip Organizer\j0442138.png">
            <a:hlinkClick r:id="" action="ppaction://hlinkshowjump?jump=endshow"/>
          </p:cNvPr>
          <p:cNvPicPr>
            <a:picLocks noChangeAspect="1" noChangeArrowheads="1"/>
          </p:cNvPicPr>
          <p:nvPr/>
        </p:nvPicPr>
        <p:blipFill>
          <a:blip r:embed="rId7" cstate="print"/>
          <a:srcRect/>
          <a:stretch>
            <a:fillRect/>
          </a:stretch>
        </p:blipFill>
        <p:spPr bwMode="auto">
          <a:xfrm>
            <a:off x="8596752" y="0"/>
            <a:ext cx="547248" cy="540000"/>
          </a:xfrm>
          <a:prstGeom prst="rect">
            <a:avLst/>
          </a:prstGeom>
          <a:noFill/>
        </p:spPr>
      </p:pic>
      <p:pic>
        <p:nvPicPr>
          <p:cNvPr id="9" name="Picture 3" descr="C:\Users\ivan\Desktop\Microsoft Clip Organizer\j0442143.png">
            <a:hlinkClick r:id="" action="ppaction://hlinkshowjump?jump=previousslide"/>
          </p:cNvPr>
          <p:cNvPicPr>
            <a:picLocks noChangeAspect="1" noChangeArrowheads="1"/>
          </p:cNvPicPr>
          <p:nvPr/>
        </p:nvPicPr>
        <p:blipFill>
          <a:blip r:embed="rId8" cstate="print"/>
          <a:srcRect/>
          <a:stretch>
            <a:fillRect/>
          </a:stretch>
        </p:blipFill>
        <p:spPr bwMode="auto">
          <a:xfrm>
            <a:off x="7572396" y="6318000"/>
            <a:ext cx="518963" cy="540000"/>
          </a:xfrm>
          <a:prstGeom prst="rect">
            <a:avLst/>
          </a:prstGeom>
          <a:noFill/>
        </p:spPr>
      </p:pic>
      <p:pic>
        <p:nvPicPr>
          <p:cNvPr id="10" name="Picture 4" descr="C:\Users\ivan\Desktop\Microsoft Clip Organizer\j0442144.png">
            <a:hlinkClick r:id="" action="ppaction://hlinkshowjump?jump=nextslide"/>
          </p:cNvPr>
          <p:cNvPicPr>
            <a:picLocks noChangeAspect="1" noChangeArrowheads="1"/>
          </p:cNvPicPr>
          <p:nvPr/>
        </p:nvPicPr>
        <p:blipFill>
          <a:blip r:embed="rId9"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500726" cy="5257800"/>
          </a:xfrm>
        </p:spPr>
        <p:txBody>
          <a:bodyPr/>
          <a:lstStyle/>
          <a:p>
            <a:r>
              <a:rPr lang="ru-RU" sz="2800" dirty="0" smtClean="0">
                <a:solidFill>
                  <a:schemeClr val="accent2">
                    <a:lumMod val="50000"/>
                  </a:schemeClr>
                </a:solidFill>
              </a:rPr>
              <a:t>Котки  -  </a:t>
            </a:r>
            <a:r>
              <a:rPr lang="ru-RU" sz="2800" dirty="0" smtClean="0"/>
              <a:t>част от екипировката, използвана в алпинизма и са специални метални приспособления на обувките предназвачени за катерене в условия на сняг и лед. Те имат остри зъби, които предотвратяват подхлъзване. За първи път се появяват в Европа около 1900 година, имат 10 зъба и се прикрепват към обувките с помощта на кожени каишки</a:t>
            </a:r>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8" name="Picture 7" descr="Ski_boot_crampons.jpg"/>
          <p:cNvPicPr>
            <a:picLocks noChangeAspect="1"/>
          </p:cNvPicPr>
          <p:nvPr/>
        </p:nvPicPr>
        <p:blipFill>
          <a:blip r:embed="rId3"/>
          <a:stretch>
            <a:fillRect/>
          </a:stretch>
        </p:blipFill>
        <p:spPr>
          <a:xfrm>
            <a:off x="5500694" y="1798205"/>
            <a:ext cx="3571900" cy="3488183"/>
          </a:xfrm>
          <a:prstGeom prst="rect">
            <a:avLst/>
          </a:prstGeom>
        </p:spPr>
      </p:pic>
      <p:pic>
        <p:nvPicPr>
          <p:cNvPr id="5"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6"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7"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500726" cy="5257800"/>
          </a:xfrm>
        </p:spPr>
        <p:txBody>
          <a:bodyPr/>
          <a:lstStyle/>
          <a:p>
            <a:r>
              <a:rPr lang="ru-RU" sz="3000" dirty="0" smtClean="0">
                <a:solidFill>
                  <a:schemeClr val="accent2">
                    <a:lumMod val="50000"/>
                  </a:schemeClr>
                </a:solidFill>
              </a:rPr>
              <a:t>Въже </a:t>
            </a:r>
            <a:r>
              <a:rPr lang="ru-RU" sz="3000" dirty="0" smtClean="0"/>
              <a:t>- </a:t>
            </a:r>
            <a:r>
              <a:rPr lang="ru-RU" sz="2800" dirty="0" smtClean="0"/>
              <a:t>въжетата биват статични, динамични и помощни. Те се изработват от висококачествени материали, за да могат да поемат тежестта, триенето и динамичното натоварване. При свободно катерене за осигуряване се използуват само динамични въжета. Помощните въжета имат най-малко натоварване.</a:t>
            </a:r>
          </a:p>
          <a:p>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7" name="Picture 6" descr="Kango_pak6-30.jpg"/>
          <p:cNvPicPr>
            <a:picLocks noChangeAspect="1"/>
          </p:cNvPicPr>
          <p:nvPr/>
        </p:nvPicPr>
        <p:blipFill>
          <a:blip r:embed="rId3">
            <a:clrChange>
              <a:clrFrom>
                <a:srgbClr val="FFFFFF"/>
              </a:clrFrom>
              <a:clrTo>
                <a:srgbClr val="FFFFFF">
                  <a:alpha val="0"/>
                </a:srgbClr>
              </a:clrTo>
            </a:clrChange>
          </a:blip>
          <a:stretch>
            <a:fillRect/>
          </a:stretch>
        </p:blipFill>
        <p:spPr>
          <a:xfrm>
            <a:off x="6500826" y="1785926"/>
            <a:ext cx="1714512" cy="2493836"/>
          </a:xfrm>
          <a:prstGeom prst="rect">
            <a:avLst/>
          </a:prstGeom>
        </p:spPr>
      </p:pic>
      <p:pic>
        <p:nvPicPr>
          <p:cNvPr id="8" name="Picture 7" descr="54c8054e1c3efb2fe56369a7b44486495a89c587__200_.jpg"/>
          <p:cNvPicPr>
            <a:picLocks noChangeAspect="1"/>
          </p:cNvPicPr>
          <p:nvPr/>
        </p:nvPicPr>
        <p:blipFill>
          <a:blip r:embed="rId4">
            <a:clrChange>
              <a:clrFrom>
                <a:srgbClr val="FFFFFF"/>
              </a:clrFrom>
              <a:clrTo>
                <a:srgbClr val="FFFFFF">
                  <a:alpha val="0"/>
                </a:srgbClr>
              </a:clrTo>
            </a:clrChange>
          </a:blip>
          <a:stretch>
            <a:fillRect/>
          </a:stretch>
        </p:blipFill>
        <p:spPr>
          <a:xfrm>
            <a:off x="6500826" y="4143380"/>
            <a:ext cx="1714512" cy="2571768"/>
          </a:xfrm>
          <a:prstGeom prst="rect">
            <a:avLst/>
          </a:prstGeom>
        </p:spPr>
      </p:pic>
      <p:pic>
        <p:nvPicPr>
          <p:cNvPr id="6" name="Picture 1" descr="C:\Users\ivan\Desktop\Microsoft Clip Organizer\j0442122.png">
            <a:hlinkClick r:id="rId5" action="ppaction://hlinksldjump"/>
          </p:cNvPr>
          <p:cNvPicPr>
            <a:picLocks noChangeAspect="1" noChangeArrowheads="1"/>
          </p:cNvPicPr>
          <p:nvPr/>
        </p:nvPicPr>
        <p:blipFill>
          <a:blip r:embed="rId6" cstate="print"/>
          <a:srcRect/>
          <a:stretch>
            <a:fillRect/>
          </a:stretch>
        </p:blipFill>
        <p:spPr bwMode="auto">
          <a:xfrm>
            <a:off x="8072462" y="6318000"/>
            <a:ext cx="543673" cy="540000"/>
          </a:xfrm>
          <a:prstGeom prst="rect">
            <a:avLst/>
          </a:prstGeom>
          <a:noFill/>
        </p:spPr>
      </p:pic>
      <p:pic>
        <p:nvPicPr>
          <p:cNvPr id="9" name="Picture 2" descr="C:\Users\ivan\Desktop\Microsoft Clip Organizer\j0442138.png">
            <a:hlinkClick r:id="" action="ppaction://hlinkshowjump?jump=endshow"/>
          </p:cNvPr>
          <p:cNvPicPr>
            <a:picLocks noChangeAspect="1" noChangeArrowheads="1"/>
          </p:cNvPicPr>
          <p:nvPr/>
        </p:nvPicPr>
        <p:blipFill>
          <a:blip r:embed="rId7" cstate="print"/>
          <a:srcRect/>
          <a:stretch>
            <a:fillRect/>
          </a:stretch>
        </p:blipFill>
        <p:spPr bwMode="auto">
          <a:xfrm>
            <a:off x="8596752" y="0"/>
            <a:ext cx="547248" cy="540000"/>
          </a:xfrm>
          <a:prstGeom prst="rect">
            <a:avLst/>
          </a:prstGeom>
          <a:noFill/>
        </p:spPr>
      </p:pic>
      <p:pic>
        <p:nvPicPr>
          <p:cNvPr id="10" name="Picture 3" descr="C:\Users\ivan\Desktop\Microsoft Clip Organizer\j0442143.png">
            <a:hlinkClick r:id="" action="ppaction://hlinkshowjump?jump=previousslide"/>
          </p:cNvPr>
          <p:cNvPicPr>
            <a:picLocks noChangeAspect="1" noChangeArrowheads="1"/>
          </p:cNvPicPr>
          <p:nvPr/>
        </p:nvPicPr>
        <p:blipFill>
          <a:blip r:embed="rId8" cstate="print"/>
          <a:srcRect/>
          <a:stretch>
            <a:fillRect/>
          </a:stretch>
        </p:blipFill>
        <p:spPr bwMode="auto">
          <a:xfrm>
            <a:off x="7572396" y="6318000"/>
            <a:ext cx="518963" cy="540000"/>
          </a:xfrm>
          <a:prstGeom prst="rect">
            <a:avLst/>
          </a:prstGeom>
          <a:noFill/>
        </p:spPr>
      </p:pic>
      <p:pic>
        <p:nvPicPr>
          <p:cNvPr id="11" name="Picture 4" descr="C:\Users\ivan\Desktop\Microsoft Clip Organizer\j0442144.png">
            <a:hlinkClick r:id="" action="ppaction://hlinkshowjump?jump=nextslide"/>
          </p:cNvPr>
          <p:cNvPicPr>
            <a:picLocks noChangeAspect="1" noChangeArrowheads="1"/>
          </p:cNvPicPr>
          <p:nvPr/>
        </p:nvPicPr>
        <p:blipFill>
          <a:blip r:embed="rId9"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4429156" cy="5043510"/>
          </a:xfrm>
        </p:spPr>
        <p:txBody>
          <a:bodyPr/>
          <a:lstStyle/>
          <a:p>
            <a:r>
              <a:rPr lang="ru-RU" sz="3000" dirty="0" smtClean="0">
                <a:solidFill>
                  <a:schemeClr val="accent2">
                    <a:lumMod val="50000"/>
                  </a:schemeClr>
                </a:solidFill>
              </a:rPr>
              <a:t>Статично въже </a:t>
            </a:r>
            <a:r>
              <a:rPr lang="ru-RU" sz="3000" dirty="0" smtClean="0"/>
              <a:t>- </a:t>
            </a:r>
            <a:r>
              <a:rPr lang="ru-RU" sz="2800" dirty="0" smtClean="0"/>
              <a:t>Както подсказва названието им, статичните въжета имат ограничена еластичност и затова по принцип не са предназначени да поемат силни динамични натоварвания</a:t>
            </a:r>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6" name="Picture 5" descr="132826t.jpg"/>
          <p:cNvPicPr>
            <a:picLocks noChangeAspect="1"/>
          </p:cNvPicPr>
          <p:nvPr/>
        </p:nvPicPr>
        <p:blipFill>
          <a:blip r:embed="rId3">
            <a:clrChange>
              <a:clrFrom>
                <a:srgbClr val="FFFFFF"/>
              </a:clrFrom>
              <a:clrTo>
                <a:srgbClr val="FFFFFF">
                  <a:alpha val="0"/>
                </a:srgbClr>
              </a:clrTo>
            </a:clrChange>
          </a:blip>
          <a:stretch>
            <a:fillRect/>
          </a:stretch>
        </p:blipFill>
        <p:spPr>
          <a:xfrm>
            <a:off x="5143504" y="2143116"/>
            <a:ext cx="3500462" cy="3500462"/>
          </a:xfrm>
          <a:prstGeom prst="rect">
            <a:avLst/>
          </a:prstGeom>
        </p:spPr>
      </p:pic>
      <p:pic>
        <p:nvPicPr>
          <p:cNvPr id="5"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286412" cy="5043510"/>
          </a:xfrm>
        </p:spPr>
        <p:txBody>
          <a:bodyPr/>
          <a:lstStyle/>
          <a:p>
            <a:r>
              <a:rPr lang="ru-RU" sz="2800" dirty="0" smtClean="0"/>
              <a:t>Алпинизмът в съвременния смисъл на тази дума се ражда през 1786 година с комерсиалното изкачване на връх Монблан. Алпийският клуб е създаден в Лондон през 1857 година и картите и пътеводителите, които се издават спомагат за превръщането на алпинизма в спорт. </a:t>
            </a:r>
            <a:endParaRPr lang="bg-BG" sz="2800" dirty="0" smtClean="0"/>
          </a:p>
          <a:p>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История</a:t>
            </a:r>
            <a:endParaRPr lang="bg-BG" sz="5200" dirty="0"/>
          </a:p>
        </p:txBody>
      </p:sp>
      <p:pic>
        <p:nvPicPr>
          <p:cNvPr id="8" name="Picture 7" descr="Cassin-Esposito-Tizzoni(1).jpg"/>
          <p:cNvPicPr>
            <a:picLocks noChangeAspect="1"/>
          </p:cNvPicPr>
          <p:nvPr/>
        </p:nvPicPr>
        <p:blipFill>
          <a:blip r:embed="rId3">
            <a:clrChange>
              <a:clrFrom>
                <a:srgbClr val="FFFFFF"/>
              </a:clrFrom>
              <a:clrTo>
                <a:srgbClr val="FFFFFF">
                  <a:alpha val="0"/>
                </a:srgbClr>
              </a:clrTo>
            </a:clrChange>
          </a:blip>
          <a:stretch>
            <a:fillRect/>
          </a:stretch>
        </p:blipFill>
        <p:spPr>
          <a:xfrm>
            <a:off x="5786446" y="1928802"/>
            <a:ext cx="2777488" cy="3987975"/>
          </a:xfrm>
          <a:prstGeom prst="rect">
            <a:avLst/>
          </a:prstGeom>
        </p:spPr>
      </p:pic>
      <p:pic>
        <p:nvPicPr>
          <p:cNvPr id="20481"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20482"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20484" name="Picture 4" descr="C:\Users\ivan\Desktop\Microsoft Clip Organizer\j0442144.png">
            <a:hlinkClick r:id="" action="ppaction://hlinkshowjump?jump=nextslide"/>
          </p:cNvPr>
          <p:cNvPicPr>
            <a:picLocks noChangeAspect="1" noChangeArrowheads="1"/>
          </p:cNvPicPr>
          <p:nvPr/>
        </p:nvPicPr>
        <p:blipFill>
          <a:blip r:embed="rId7"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643602" cy="5043510"/>
          </a:xfrm>
        </p:spPr>
        <p:txBody>
          <a:bodyPr/>
          <a:lstStyle/>
          <a:p>
            <a:r>
              <a:rPr lang="ru-RU" sz="3000" dirty="0" smtClean="0">
                <a:solidFill>
                  <a:schemeClr val="accent2">
                    <a:lumMod val="50000"/>
                  </a:schemeClr>
                </a:solidFill>
              </a:rPr>
              <a:t>Динамично въже </a:t>
            </a:r>
            <a:r>
              <a:rPr lang="ru-RU" sz="3000" dirty="0" smtClean="0"/>
              <a:t>- </a:t>
            </a:r>
            <a:r>
              <a:rPr lang="ru-RU" sz="2800" i="0" dirty="0" smtClean="0"/>
              <a:t>Произвеждат се предимно за нуждите на алпинизма.Основните им качества са съобразени с норми, определени от Международния съюз на алпийските организации (UIAA). Те регламентират производството на два типа алпийски въжета: основни (в много страни се наричат единични) и т. нар. двойни или полувъжета.</a:t>
            </a:r>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Необходимо обурудване и екипировка</a:t>
            </a:r>
            <a:endParaRPr lang="bg-BG" sz="5200" dirty="0"/>
          </a:p>
        </p:txBody>
      </p:sp>
      <p:pic>
        <p:nvPicPr>
          <p:cNvPr id="5" name="Picture 4" descr="tusk_coil_bild2.jpg"/>
          <p:cNvPicPr>
            <a:picLocks noChangeAspect="1"/>
          </p:cNvPicPr>
          <p:nvPr/>
        </p:nvPicPr>
        <p:blipFill>
          <a:blip r:embed="rId3">
            <a:clrChange>
              <a:clrFrom>
                <a:srgbClr val="FFFFFF"/>
              </a:clrFrom>
              <a:clrTo>
                <a:srgbClr val="FFFFFF">
                  <a:alpha val="0"/>
                </a:srgbClr>
              </a:clrTo>
            </a:clrChange>
          </a:blip>
          <a:stretch>
            <a:fillRect/>
          </a:stretch>
        </p:blipFill>
        <p:spPr>
          <a:xfrm>
            <a:off x="5881718" y="2857496"/>
            <a:ext cx="3048000" cy="2362200"/>
          </a:xfrm>
          <a:prstGeom prst="rect">
            <a:avLst/>
          </a:prstGeom>
        </p:spPr>
      </p:pic>
      <p:pic>
        <p:nvPicPr>
          <p:cNvPr id="6"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214282" y="2100242"/>
            <a:ext cx="4643470" cy="4043402"/>
          </a:xfrm>
        </p:spPr>
        <p:txBody>
          <a:bodyPr/>
          <a:lstStyle/>
          <a:p>
            <a:r>
              <a:rPr lang="bg-BG" sz="2800" dirty="0" smtClean="0">
                <a:solidFill>
                  <a:schemeClr val="accent2">
                    <a:lumMod val="50000"/>
                  </a:schemeClr>
                </a:solidFill>
              </a:rPr>
              <a:t>Христо Проданов - </a:t>
            </a:r>
            <a:r>
              <a:rPr lang="ru-RU" sz="2800" dirty="0" smtClean="0"/>
              <a:t>Той е първият българин, стъпил на 8-хилядник - Лхотце (8516 м) през 1981 г, първият българин изкачил връх Еверест през 1984 и загинал при спускането от върха на 22 април. </a:t>
            </a:r>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Известни алпинисти в българия</a:t>
            </a:r>
            <a:endParaRPr lang="bg-BG" sz="5200" dirty="0"/>
          </a:p>
        </p:txBody>
      </p:sp>
      <p:pic>
        <p:nvPicPr>
          <p:cNvPr id="5" name="Picture 4" descr="hristo_hristov3.jpg"/>
          <p:cNvPicPr>
            <a:picLocks noChangeAspect="1"/>
          </p:cNvPicPr>
          <p:nvPr/>
        </p:nvPicPr>
        <p:blipFill>
          <a:blip r:embed="rId3"/>
          <a:stretch>
            <a:fillRect/>
          </a:stretch>
        </p:blipFill>
        <p:spPr>
          <a:xfrm>
            <a:off x="5143504" y="1857363"/>
            <a:ext cx="3410672" cy="4461161"/>
          </a:xfrm>
          <a:prstGeom prst="rect">
            <a:avLst/>
          </a:prstGeom>
        </p:spPr>
      </p:pic>
      <p:pic>
        <p:nvPicPr>
          <p:cNvPr id="6"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7"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Известни алпинисти в българия</a:t>
            </a:r>
            <a:endParaRPr lang="bg-BG" dirty="0"/>
          </a:p>
        </p:txBody>
      </p:sp>
      <p:sp>
        <p:nvSpPr>
          <p:cNvPr id="3" name="Content Placeholder 2"/>
          <p:cNvSpPr>
            <a:spLocks noGrp="1"/>
          </p:cNvSpPr>
          <p:nvPr>
            <p:ph idx="1"/>
          </p:nvPr>
        </p:nvSpPr>
        <p:spPr/>
        <p:txBody>
          <a:bodyPr/>
          <a:lstStyle/>
          <a:p>
            <a:r>
              <a:rPr lang="ru-RU" dirty="0" smtClean="0"/>
              <a:t>Други известни български алпинисти </a:t>
            </a:r>
            <a:r>
              <a:rPr lang="ru-RU" dirty="0" smtClean="0">
                <a:solidFill>
                  <a:schemeClr val="accent2">
                    <a:lumMod val="50000"/>
                  </a:schemeClr>
                </a:solidFill>
              </a:rPr>
              <a:t>- Георги Атанасов ,Георги Щерев, Миньо Златанов</a:t>
            </a:r>
            <a:endParaRPr lang="ru-RU" sz="3600" dirty="0" smtClean="0">
              <a:solidFill>
                <a:schemeClr val="accent2">
                  <a:lumMod val="50000"/>
                </a:schemeClr>
              </a:solidFill>
            </a:endParaRPr>
          </a:p>
          <a:p>
            <a:endParaRPr lang="bg-BG" dirty="0"/>
          </a:p>
        </p:txBody>
      </p:sp>
      <p:pic>
        <p:nvPicPr>
          <p:cNvPr id="4" name="Picture 1" descr="C:\Users\ivan\Desktop\Microsoft Clip Organizer\j0442122.png">
            <a:hlinkClick r:id="rId2" action="ppaction://hlinksldjump"/>
          </p:cNvPr>
          <p:cNvPicPr>
            <a:picLocks noChangeAspect="1" noChangeArrowheads="1"/>
          </p:cNvPicPr>
          <p:nvPr/>
        </p:nvPicPr>
        <p:blipFill>
          <a:blip r:embed="rId3" cstate="print"/>
          <a:srcRect/>
          <a:stretch>
            <a:fillRect/>
          </a:stretch>
        </p:blipFill>
        <p:spPr bwMode="auto">
          <a:xfrm>
            <a:off x="8072462" y="6318000"/>
            <a:ext cx="543673" cy="540000"/>
          </a:xfrm>
          <a:prstGeom prst="rect">
            <a:avLst/>
          </a:prstGeom>
          <a:noFill/>
        </p:spPr>
      </p:pic>
      <p:pic>
        <p:nvPicPr>
          <p:cNvPr id="5" name="Picture 2" descr="C:\Users\ivan\Desktop\Microsoft Clip Organizer\j0442138.png">
            <a:hlinkClick r:id="" action="ppaction://hlinkshowjump?jump=endshow"/>
          </p:cNvPr>
          <p:cNvPicPr>
            <a:picLocks noChangeAspect="1" noChangeArrowheads="1"/>
          </p:cNvPicPr>
          <p:nvPr/>
        </p:nvPicPr>
        <p:blipFill>
          <a:blip r:embed="rId4" cstate="print"/>
          <a:srcRect/>
          <a:stretch>
            <a:fillRect/>
          </a:stretch>
        </p:blipFill>
        <p:spPr bwMode="auto">
          <a:xfrm>
            <a:off x="8596752" y="0"/>
            <a:ext cx="547248" cy="540000"/>
          </a:xfrm>
          <a:prstGeom prst="rect">
            <a:avLst/>
          </a:prstGeom>
          <a:noFill/>
        </p:spPr>
      </p:pic>
      <p:pic>
        <p:nvPicPr>
          <p:cNvPr id="6" name="Picture 3" descr="C:\Users\ivan\Desktop\Microsoft Clip Organizer\j0442143.png">
            <a:hlinkClick r:id="" action="ppaction://hlinkshowjump?jump=previousslide"/>
          </p:cNvPr>
          <p:cNvPicPr>
            <a:picLocks noChangeAspect="1" noChangeArrowheads="1"/>
          </p:cNvPicPr>
          <p:nvPr/>
        </p:nvPicPr>
        <p:blipFill>
          <a:blip r:embed="rId5" cstate="print"/>
          <a:srcRect/>
          <a:stretch>
            <a:fillRect/>
          </a:stretch>
        </p:blipFill>
        <p:spPr bwMode="auto">
          <a:xfrm>
            <a:off x="7572396" y="6318000"/>
            <a:ext cx="518963" cy="540000"/>
          </a:xfrm>
          <a:prstGeom prst="rect">
            <a:avLst/>
          </a:prstGeom>
          <a:noFill/>
        </p:spPr>
      </p:pic>
      <p:pic>
        <p:nvPicPr>
          <p:cNvPr id="7" name="Picture 4" descr="C:\Users\ivan\Desktop\Microsoft Clip Organizer\j0442144.png">
            <a:hlinkClick r:id="" action="ppaction://hlinkshowjump?jump=nextslide"/>
          </p:cNvPr>
          <p:cNvPicPr>
            <a:picLocks noChangeAspect="1" noChangeArrowheads="1"/>
          </p:cNvPicPr>
          <p:nvPr/>
        </p:nvPicPr>
        <p:blipFill>
          <a:blip r:embed="rId6"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142844" y="1600200"/>
            <a:ext cx="5286412" cy="5043510"/>
          </a:xfrm>
        </p:spPr>
        <p:txBody>
          <a:bodyPr/>
          <a:lstStyle/>
          <a:p>
            <a:r>
              <a:rPr lang="ru-RU" sz="2800" dirty="0" smtClean="0"/>
              <a:t>Около 1870 година алпинистите започват да търсят по-високи върхове и по-трудни маршрути. Андите в Латинска Америка стават център на внимание, след това върховете в Африка и най-накрая Хималаите.</a:t>
            </a:r>
            <a:endParaRPr lang="ru-RU" sz="3000" dirty="0" smtClean="0"/>
          </a:p>
        </p:txBody>
      </p:sp>
      <p:sp>
        <p:nvSpPr>
          <p:cNvPr id="26" name="Title 25"/>
          <p:cNvSpPr>
            <a:spLocks noGrp="1"/>
          </p:cNvSpPr>
          <p:nvPr>
            <p:ph type="title"/>
          </p:nvPr>
        </p:nvSpPr>
        <p:spPr>
          <a:xfrm>
            <a:off x="457200" y="274638"/>
            <a:ext cx="8329642" cy="1143000"/>
          </a:xfrm>
        </p:spPr>
        <p:txBody>
          <a:bodyPr/>
          <a:lstStyle/>
          <a:p>
            <a:r>
              <a:rPr lang="bg-BG" sz="5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История</a:t>
            </a:r>
            <a:endParaRPr lang="bg-BG" sz="5200" dirty="0"/>
          </a:p>
        </p:txBody>
      </p:sp>
      <p:pic>
        <p:nvPicPr>
          <p:cNvPr id="7" name="Picture 6" descr="Rock1.jpg"/>
          <p:cNvPicPr>
            <a:picLocks noChangeAspect="1"/>
          </p:cNvPicPr>
          <p:nvPr/>
        </p:nvPicPr>
        <p:blipFill>
          <a:blip r:embed="rId3"/>
          <a:stretch>
            <a:fillRect/>
          </a:stretch>
        </p:blipFill>
        <p:spPr>
          <a:xfrm>
            <a:off x="5357818" y="1857364"/>
            <a:ext cx="3434188" cy="4500594"/>
          </a:xfrm>
          <a:prstGeom prst="rect">
            <a:avLst/>
          </a:prstGeom>
        </p:spPr>
      </p:pic>
      <p:pic>
        <p:nvPicPr>
          <p:cNvPr id="8"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9"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10"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457200" y="214298"/>
            <a:ext cx="8229600" cy="1143000"/>
          </a:xfrm>
        </p:spPr>
        <p:txBody>
          <a:bodyPr/>
          <a:lstStyle/>
          <a:p>
            <a:r>
              <a:rPr lang="ru-RU" dirty="0" smtClean="0"/>
              <a:t>Главни опасности при катерене на планини</a:t>
            </a:r>
            <a:endParaRPr lang="fr-CA" dirty="0" smtClean="0"/>
          </a:p>
        </p:txBody>
      </p:sp>
      <p:sp>
        <p:nvSpPr>
          <p:cNvPr id="3075" name="Espace réservé du contenu 2"/>
          <p:cNvSpPr>
            <a:spLocks noGrp="1"/>
          </p:cNvSpPr>
          <p:nvPr>
            <p:ph idx="1"/>
          </p:nvPr>
        </p:nvSpPr>
        <p:spPr>
          <a:xfrm>
            <a:off x="457200" y="2189185"/>
            <a:ext cx="5472122" cy="4383087"/>
          </a:xfrm>
        </p:spPr>
        <p:txBody>
          <a:bodyPr/>
          <a:lstStyle/>
          <a:p>
            <a:r>
              <a:rPr lang="bg-BG" sz="3000" dirty="0" smtClean="0">
                <a:solidFill>
                  <a:schemeClr val="tx2">
                    <a:lumMod val="50000"/>
                  </a:schemeClr>
                </a:solidFill>
              </a:rPr>
              <a:t>Лавината</a:t>
            </a:r>
            <a:r>
              <a:rPr lang="ru-RU" sz="3000" dirty="0" smtClean="0">
                <a:solidFill>
                  <a:schemeClr val="tx2">
                    <a:lumMod val="50000"/>
                  </a:schemeClr>
                </a:solidFill>
              </a:rPr>
              <a:t> е една от най-често пренебрегваните опасности</a:t>
            </a:r>
            <a:r>
              <a:rPr lang="en-US" sz="3000" dirty="0" smtClean="0">
                <a:solidFill>
                  <a:schemeClr val="tx2">
                    <a:lumMod val="50000"/>
                  </a:schemeClr>
                </a:solidFill>
              </a:rPr>
              <a:t>.</a:t>
            </a:r>
            <a:r>
              <a:rPr lang="bg-BG" sz="3000" dirty="0" smtClean="0">
                <a:solidFill>
                  <a:schemeClr val="tx2">
                    <a:lumMod val="50000"/>
                  </a:schemeClr>
                </a:solidFill>
              </a:rPr>
              <a:t> </a:t>
            </a:r>
            <a:r>
              <a:rPr lang="ru-RU" sz="3000" dirty="0" smtClean="0">
                <a:solidFill>
                  <a:schemeClr val="tx2">
                    <a:lumMod val="50000"/>
                  </a:schemeClr>
                </a:solidFill>
              </a:rPr>
              <a:t>Най-голямата вероятност за лавини съществува на дълги, открити, 30 до 45 градусови наклони, с много малко дървета или скали, обиконовено с прясно навалял сняг.</a:t>
            </a:r>
            <a:endParaRPr lang="fr-CA" sz="3000" dirty="0" smtClean="0">
              <a:solidFill>
                <a:schemeClr val="tx2">
                  <a:lumMod val="50000"/>
                </a:schemeClr>
              </a:solidFill>
            </a:endParaRPr>
          </a:p>
        </p:txBody>
      </p:sp>
      <p:sp>
        <p:nvSpPr>
          <p:cNvPr id="4" name="TextBox 3"/>
          <p:cNvSpPr txBox="1"/>
          <p:nvPr/>
        </p:nvSpPr>
        <p:spPr>
          <a:xfrm>
            <a:off x="2643174" y="1486903"/>
            <a:ext cx="3429024" cy="584775"/>
          </a:xfrm>
          <a:prstGeom prst="rect">
            <a:avLst/>
          </a:prstGeom>
          <a:noFill/>
        </p:spPr>
        <p:txBody>
          <a:bodyPr wrap="square" rtlCol="0">
            <a:spAutoFit/>
          </a:bodyPr>
          <a:lstStyle/>
          <a:p>
            <a:pPr algn="ctr"/>
            <a:r>
              <a:rPr lang="bg-BG" sz="3200" dirty="0" smtClean="0">
                <a:latin typeface="+mj-lt"/>
              </a:rPr>
              <a:t>Лавини</a:t>
            </a:r>
            <a:endParaRPr lang="bg-BG" sz="3200" dirty="0">
              <a:latin typeface="+mj-lt"/>
            </a:endParaRPr>
          </a:p>
        </p:txBody>
      </p:sp>
      <p:pic>
        <p:nvPicPr>
          <p:cNvPr id="5" name="Content Placeholder 6" descr="vertikalna_granica.jpg"/>
          <p:cNvPicPr>
            <a:picLocks noChangeAspect="1"/>
          </p:cNvPicPr>
          <p:nvPr/>
        </p:nvPicPr>
        <p:blipFill>
          <a:blip r:embed="rId3"/>
          <a:stretch>
            <a:fillRect/>
          </a:stretch>
        </p:blipFill>
        <p:spPr>
          <a:xfrm>
            <a:off x="6000760" y="2071678"/>
            <a:ext cx="2776098" cy="4168773"/>
          </a:xfrm>
          <a:prstGeom prst="rect">
            <a:avLst/>
          </a:prstGeom>
        </p:spPr>
      </p:pic>
      <p:pic>
        <p:nvPicPr>
          <p:cNvPr id="6"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7"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457200" y="1600200"/>
            <a:ext cx="6115064" cy="4186254"/>
          </a:xfrm>
        </p:spPr>
        <p:txBody>
          <a:bodyPr/>
          <a:lstStyle/>
          <a:p>
            <a:r>
              <a:rPr lang="ru-RU" sz="3600" dirty="0" smtClean="0">
                <a:solidFill>
                  <a:schemeClr val="accent2">
                    <a:lumMod val="50000"/>
                  </a:schemeClr>
                </a:solidFill>
              </a:rPr>
              <a:t>Сухи лавини от мек сняг</a:t>
            </a:r>
            <a:r>
              <a:rPr lang="en-US" dirty="0" smtClean="0"/>
              <a:t/>
            </a:r>
            <a:br>
              <a:rPr lang="en-US" dirty="0" smtClean="0"/>
            </a:br>
            <a:r>
              <a:rPr lang="ru-RU" sz="3000" dirty="0" smtClean="0"/>
              <a:t>Тези лавини падат по време на или скоро след снеговалежа. Състоят се от сух пръхкав сняг. Стартират от една точка, като постепенно се разширяват по време на движението си. За тях е характерно, че нямат голяма плътност. </a:t>
            </a:r>
            <a:r>
              <a:rPr lang="ru-RU" dirty="0" smtClean="0"/>
              <a:t/>
            </a:r>
            <a:br>
              <a:rPr lang="ru-RU" dirty="0" smtClean="0"/>
            </a:br>
            <a:r>
              <a:rPr lang="ru-RU" dirty="0" smtClean="0"/>
              <a:t> </a:t>
            </a:r>
            <a:r>
              <a:rPr lang="bg-BG" dirty="0" smtClean="0"/>
              <a:t/>
            </a:r>
            <a:br>
              <a:rPr lang="bg-BG" dirty="0" smtClean="0"/>
            </a:br>
            <a:r>
              <a:rPr lang="bg-BG" dirty="0" smtClean="0"/>
              <a:t/>
            </a:r>
            <a:br>
              <a:rPr lang="bg-BG" dirty="0" smtClean="0"/>
            </a:br>
            <a:endParaRPr lang="bg-BG" dirty="0"/>
          </a:p>
        </p:txBody>
      </p:sp>
      <p:sp>
        <p:nvSpPr>
          <p:cNvPr id="26" name="Title 25"/>
          <p:cNvSpPr>
            <a:spLocks noGrp="1"/>
          </p:cNvSpPr>
          <p:nvPr>
            <p:ph type="title"/>
          </p:nvPr>
        </p:nvSpPr>
        <p:spPr/>
        <p:txBody>
          <a:bodyPr/>
          <a:lstStyle/>
          <a:p>
            <a:r>
              <a:rPr lang="bg-BG" sz="5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Видове лавини</a:t>
            </a:r>
            <a:endParaRPr lang="bg-BG" sz="5200" dirty="0"/>
          </a:p>
        </p:txBody>
      </p:sp>
      <p:pic>
        <p:nvPicPr>
          <p:cNvPr id="27" name="Picture 26" descr="avalanche1.jpg"/>
          <p:cNvPicPr>
            <a:picLocks noChangeAspect="1"/>
          </p:cNvPicPr>
          <p:nvPr/>
        </p:nvPicPr>
        <p:blipFill>
          <a:blip r:embed="rId3"/>
          <a:stretch>
            <a:fillRect/>
          </a:stretch>
        </p:blipFill>
        <p:spPr>
          <a:xfrm>
            <a:off x="6619905" y="2347928"/>
            <a:ext cx="2238375" cy="3295650"/>
          </a:xfrm>
          <a:prstGeom prst="rect">
            <a:avLst/>
          </a:prstGeom>
        </p:spPr>
      </p:pic>
      <p:pic>
        <p:nvPicPr>
          <p:cNvPr id="5"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6"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7"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8"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457200" y="1600200"/>
            <a:ext cx="6186502" cy="4829196"/>
          </a:xfrm>
        </p:spPr>
        <p:txBody>
          <a:bodyPr/>
          <a:lstStyle/>
          <a:p>
            <a:r>
              <a:rPr lang="ru-RU" sz="3600" dirty="0" smtClean="0">
                <a:solidFill>
                  <a:schemeClr val="accent2">
                    <a:lumMod val="50000"/>
                  </a:schemeClr>
                </a:solidFill>
              </a:rPr>
              <a:t>Сухи лавини от мек сняг</a:t>
            </a:r>
            <a:r>
              <a:rPr lang="en-US" dirty="0" smtClean="0"/>
              <a:t/>
            </a:r>
            <a:br>
              <a:rPr lang="en-US" dirty="0" smtClean="0"/>
            </a:br>
            <a:r>
              <a:rPr lang="ru-RU" sz="3000" dirty="0" smtClean="0"/>
              <a:t>Поради тази причина масата и ударната им сила не е много голяма </a:t>
            </a:r>
            <a:r>
              <a:rPr lang="en-US" sz="3000" dirty="0" smtClean="0"/>
              <a:t>.</a:t>
            </a:r>
            <a:r>
              <a:rPr lang="ru-RU" sz="3000" dirty="0" smtClean="0"/>
              <a:t>Характерно за лавините от сух пръхкав сняг е, че често падат и през гори. Това е особено характерно за стръмните беломурови гори в Пирин (нарп. Банско) след обилни снеговалежи</a:t>
            </a:r>
            <a:r>
              <a:rPr lang="ru-RU" dirty="0" smtClean="0"/>
              <a:t>. </a:t>
            </a:r>
            <a:r>
              <a:rPr lang="bg-BG" dirty="0" smtClean="0"/>
              <a:t/>
            </a:r>
            <a:br>
              <a:rPr lang="bg-BG" dirty="0" smtClean="0"/>
            </a:br>
            <a:endParaRPr lang="bg-BG" dirty="0"/>
          </a:p>
        </p:txBody>
      </p:sp>
      <p:sp>
        <p:nvSpPr>
          <p:cNvPr id="26" name="Title 25"/>
          <p:cNvSpPr>
            <a:spLocks noGrp="1"/>
          </p:cNvSpPr>
          <p:nvPr>
            <p:ph type="title"/>
          </p:nvPr>
        </p:nvSpPr>
        <p:spPr/>
        <p:txBody>
          <a:bodyPr/>
          <a:lstStyle/>
          <a:p>
            <a:r>
              <a:rPr lang="bg-BG" sz="5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Видове лавини</a:t>
            </a:r>
            <a:endParaRPr lang="bg-BG" sz="5200" dirty="0"/>
          </a:p>
        </p:txBody>
      </p:sp>
      <p:pic>
        <p:nvPicPr>
          <p:cNvPr id="5" name="Picture 4" descr="tcig-1.jpg"/>
          <p:cNvPicPr>
            <a:picLocks noChangeAspect="1"/>
          </p:cNvPicPr>
          <p:nvPr/>
        </p:nvPicPr>
        <p:blipFill>
          <a:blip r:embed="rId3"/>
          <a:stretch>
            <a:fillRect/>
          </a:stretch>
        </p:blipFill>
        <p:spPr>
          <a:xfrm>
            <a:off x="6619906" y="2571744"/>
            <a:ext cx="2381250" cy="2857500"/>
          </a:xfrm>
          <a:prstGeom prst="rect">
            <a:avLst/>
          </a:prstGeom>
        </p:spPr>
      </p:pic>
      <p:pic>
        <p:nvPicPr>
          <p:cNvPr id="6"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642910" y="1643050"/>
            <a:ext cx="4786346" cy="4972072"/>
          </a:xfrm>
        </p:spPr>
        <p:txBody>
          <a:bodyPr/>
          <a:lstStyle/>
          <a:p>
            <a:r>
              <a:rPr lang="ru-RU" dirty="0" smtClean="0">
                <a:solidFill>
                  <a:schemeClr val="accent2">
                    <a:lumMod val="50000"/>
                  </a:schemeClr>
                </a:solidFill>
              </a:rPr>
              <a:t>Лавини от мокър мек сняг</a:t>
            </a:r>
            <a:endParaRPr lang="en-US" dirty="0" smtClean="0">
              <a:solidFill>
                <a:schemeClr val="accent2">
                  <a:lumMod val="50000"/>
                </a:schemeClr>
              </a:solidFill>
            </a:endParaRPr>
          </a:p>
          <a:p>
            <a:pPr marL="0">
              <a:buNone/>
            </a:pPr>
            <a:r>
              <a:rPr lang="ru-RU" sz="3000" dirty="0" smtClean="0"/>
              <a:t>По произход и първоначална форма те</a:t>
            </a:r>
            <a:r>
              <a:rPr lang="en-US" sz="3000" dirty="0" smtClean="0"/>
              <a:t> </a:t>
            </a:r>
            <a:r>
              <a:rPr lang="ru-RU" sz="3000" dirty="0" smtClean="0"/>
              <a:t>много приличат на лавините от сух мек сняг</a:t>
            </a:r>
            <a:r>
              <a:rPr lang="en-US" sz="3000" dirty="0" smtClean="0"/>
              <a:t>. </a:t>
            </a:r>
            <a:r>
              <a:rPr lang="ru-RU" sz="3000" dirty="0" smtClean="0"/>
              <a:t>Разликата е, че са характерни за по-меко време с по-високи температури.</a:t>
            </a:r>
            <a:r>
              <a:rPr lang="en-US" sz="3000" dirty="0" smtClean="0"/>
              <a:t> </a:t>
            </a:r>
            <a:endParaRPr lang="bg-BG" sz="3000" dirty="0">
              <a:solidFill>
                <a:schemeClr val="accent2">
                  <a:lumMod val="50000"/>
                </a:schemeClr>
              </a:solidFill>
            </a:endParaRPr>
          </a:p>
        </p:txBody>
      </p:sp>
      <p:sp>
        <p:nvSpPr>
          <p:cNvPr id="26" name="Title 25"/>
          <p:cNvSpPr>
            <a:spLocks noGrp="1"/>
          </p:cNvSpPr>
          <p:nvPr>
            <p:ph type="title"/>
          </p:nvPr>
        </p:nvSpPr>
        <p:spPr/>
        <p:txBody>
          <a:bodyPr/>
          <a:lstStyle/>
          <a:p>
            <a:r>
              <a:rPr lang="bg-BG" sz="5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Видове лавини</a:t>
            </a:r>
            <a:endParaRPr lang="bg-BG" sz="5200" dirty="0"/>
          </a:p>
        </p:txBody>
      </p:sp>
      <p:pic>
        <p:nvPicPr>
          <p:cNvPr id="6" name="Picture 5" descr="aval_wet.jpg"/>
          <p:cNvPicPr>
            <a:picLocks noChangeAspect="1"/>
          </p:cNvPicPr>
          <p:nvPr/>
        </p:nvPicPr>
        <p:blipFill>
          <a:blip r:embed="rId3"/>
          <a:stretch>
            <a:fillRect/>
          </a:stretch>
        </p:blipFill>
        <p:spPr>
          <a:xfrm>
            <a:off x="5715008" y="2000240"/>
            <a:ext cx="2786082" cy="4261067"/>
          </a:xfrm>
          <a:prstGeom prst="rect">
            <a:avLst/>
          </a:prstGeom>
        </p:spPr>
      </p:pic>
      <p:pic>
        <p:nvPicPr>
          <p:cNvPr id="5" name="Picture 1" descr="C:\Users\ivan\Desktop\Microsoft Clip Organizer\j0442122.png">
            <a:hlinkClick r:id="rId4" action="ppaction://hlinksldjump"/>
          </p:cNvPr>
          <p:cNvPicPr>
            <a:picLocks noChangeAspect="1" noChangeArrowheads="1"/>
          </p:cNvPicPr>
          <p:nvPr/>
        </p:nvPicPr>
        <p:blipFill>
          <a:blip r:embed="rId5"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6"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7"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8" cstate="print"/>
          <a:srcRect/>
          <a:stretch>
            <a:fillRect/>
          </a:stretch>
        </p:blipFill>
        <p:spPr bwMode="auto">
          <a:xfrm>
            <a:off x="8621532" y="6318000"/>
            <a:ext cx="522468" cy="54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3"/>
          <p:cNvSpPr>
            <a:spLocks noGrp="1"/>
          </p:cNvSpPr>
          <p:nvPr>
            <p:ph idx="1"/>
          </p:nvPr>
        </p:nvSpPr>
        <p:spPr>
          <a:xfrm>
            <a:off x="428596" y="1500174"/>
            <a:ext cx="3786214" cy="5043510"/>
          </a:xfrm>
        </p:spPr>
        <p:txBody>
          <a:bodyPr/>
          <a:lstStyle/>
          <a:p>
            <a:pPr>
              <a:buNone/>
            </a:pPr>
            <a:r>
              <a:rPr lang="ru-RU" sz="2800" dirty="0" smtClean="0">
                <a:solidFill>
                  <a:schemeClr val="accent2">
                    <a:lumMod val="50000"/>
                  </a:schemeClr>
                </a:solidFill>
              </a:rPr>
              <a:t>Лавини от мокър мек сняг</a:t>
            </a:r>
            <a:endParaRPr lang="en-US" sz="2800" dirty="0" smtClean="0">
              <a:solidFill>
                <a:schemeClr val="accent2">
                  <a:lumMod val="50000"/>
                </a:schemeClr>
              </a:solidFill>
            </a:endParaRPr>
          </a:p>
          <a:p>
            <a:r>
              <a:rPr lang="ru-RU" sz="2800" dirty="0" smtClean="0"/>
              <a:t>Характерно за тях е, че заледяват склоновете на улеите, по които се движат. Тези лавини са много опасни и за хората, тъй като нанасят значителни травми на попадналите в тях. </a:t>
            </a:r>
            <a:endParaRPr lang="bg-BG" sz="2800" dirty="0" smtClean="0">
              <a:solidFill>
                <a:schemeClr val="accent2">
                  <a:lumMod val="50000"/>
                </a:schemeClr>
              </a:solidFill>
            </a:endParaRPr>
          </a:p>
          <a:p>
            <a:endParaRPr lang="bg-BG" sz="3000" dirty="0">
              <a:solidFill>
                <a:schemeClr val="accent2">
                  <a:lumMod val="50000"/>
                </a:schemeClr>
              </a:solidFill>
            </a:endParaRPr>
          </a:p>
        </p:txBody>
      </p:sp>
      <p:sp>
        <p:nvSpPr>
          <p:cNvPr id="26" name="Title 25"/>
          <p:cNvSpPr>
            <a:spLocks noGrp="1"/>
          </p:cNvSpPr>
          <p:nvPr>
            <p:ph type="title"/>
          </p:nvPr>
        </p:nvSpPr>
        <p:spPr/>
        <p:txBody>
          <a:bodyPr/>
          <a:lstStyle/>
          <a:p>
            <a:r>
              <a:rPr lang="bg-BG" sz="5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Видове лавини</a:t>
            </a:r>
            <a:endParaRPr lang="bg-BG" sz="5200" dirty="0"/>
          </a:p>
        </p:txBody>
      </p:sp>
      <p:pic>
        <p:nvPicPr>
          <p:cNvPr id="5" name="Picture 1" descr="C:\Users\ivan\Desktop\Microsoft Clip Organizer\j0442122.png">
            <a:hlinkClick r:id="rId3" action="ppaction://hlinksldjump"/>
          </p:cNvPr>
          <p:cNvPicPr>
            <a:picLocks noChangeAspect="1" noChangeArrowheads="1"/>
          </p:cNvPicPr>
          <p:nvPr/>
        </p:nvPicPr>
        <p:blipFill>
          <a:blip r:embed="rId4" cstate="print"/>
          <a:srcRect/>
          <a:stretch>
            <a:fillRect/>
          </a:stretch>
        </p:blipFill>
        <p:spPr bwMode="auto">
          <a:xfrm>
            <a:off x="8072462" y="6318000"/>
            <a:ext cx="543673" cy="540000"/>
          </a:xfrm>
          <a:prstGeom prst="rect">
            <a:avLst/>
          </a:prstGeom>
          <a:noFill/>
        </p:spPr>
      </p:pic>
      <p:pic>
        <p:nvPicPr>
          <p:cNvPr id="7" name="Picture 2" descr="C:\Users\ivan\Desktop\Microsoft Clip Organizer\j0442138.png">
            <a:hlinkClick r:id="" action="ppaction://hlinkshowjump?jump=endshow"/>
          </p:cNvPr>
          <p:cNvPicPr>
            <a:picLocks noChangeAspect="1" noChangeArrowheads="1"/>
          </p:cNvPicPr>
          <p:nvPr/>
        </p:nvPicPr>
        <p:blipFill>
          <a:blip r:embed="rId5" cstate="print"/>
          <a:srcRect/>
          <a:stretch>
            <a:fillRect/>
          </a:stretch>
        </p:blipFill>
        <p:spPr bwMode="auto">
          <a:xfrm>
            <a:off x="8596752" y="0"/>
            <a:ext cx="547248" cy="540000"/>
          </a:xfrm>
          <a:prstGeom prst="rect">
            <a:avLst/>
          </a:prstGeom>
          <a:noFill/>
        </p:spPr>
      </p:pic>
      <p:pic>
        <p:nvPicPr>
          <p:cNvPr id="8" name="Picture 3" descr="C:\Users\ivan\Desktop\Microsoft Clip Organizer\j0442143.png">
            <a:hlinkClick r:id="" action="ppaction://hlinkshowjump?jump=previousslide"/>
          </p:cNvPr>
          <p:cNvPicPr>
            <a:picLocks noChangeAspect="1" noChangeArrowheads="1"/>
          </p:cNvPicPr>
          <p:nvPr/>
        </p:nvPicPr>
        <p:blipFill>
          <a:blip r:embed="rId6" cstate="print"/>
          <a:srcRect/>
          <a:stretch>
            <a:fillRect/>
          </a:stretch>
        </p:blipFill>
        <p:spPr bwMode="auto">
          <a:xfrm>
            <a:off x="7572396" y="6318000"/>
            <a:ext cx="518963" cy="540000"/>
          </a:xfrm>
          <a:prstGeom prst="rect">
            <a:avLst/>
          </a:prstGeom>
          <a:noFill/>
        </p:spPr>
      </p:pic>
      <p:pic>
        <p:nvPicPr>
          <p:cNvPr id="9" name="Picture 4" descr="C:\Users\ivan\Desktop\Microsoft Clip Organizer\j0442144.png">
            <a:hlinkClick r:id="" action="ppaction://hlinkshowjump?jump=nextslide"/>
          </p:cNvPr>
          <p:cNvPicPr>
            <a:picLocks noChangeAspect="1" noChangeArrowheads="1"/>
          </p:cNvPicPr>
          <p:nvPr/>
        </p:nvPicPr>
        <p:blipFill>
          <a:blip r:embed="rId7" cstate="print"/>
          <a:srcRect/>
          <a:stretch>
            <a:fillRect/>
          </a:stretch>
        </p:blipFill>
        <p:spPr bwMode="auto">
          <a:xfrm>
            <a:off x="8621532" y="6318000"/>
            <a:ext cx="522468" cy="540000"/>
          </a:xfrm>
          <a:prstGeom prst="rect">
            <a:avLst/>
          </a:prstGeom>
          <a:noFill/>
        </p:spPr>
      </p:pic>
      <p:pic>
        <p:nvPicPr>
          <p:cNvPr id="61442" name="Picture 2" descr="Под Куклата, края на март"/>
          <p:cNvPicPr>
            <a:picLocks noChangeAspect="1" noChangeArrowheads="1"/>
          </p:cNvPicPr>
          <p:nvPr/>
        </p:nvPicPr>
        <p:blipFill>
          <a:blip r:embed="rId8"/>
          <a:srcRect/>
          <a:stretch>
            <a:fillRect/>
          </a:stretch>
        </p:blipFill>
        <p:spPr bwMode="auto">
          <a:xfrm>
            <a:off x="4143372" y="1928802"/>
            <a:ext cx="4786314" cy="40183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52</Template>
  <TotalTime>372</TotalTime>
  <Words>1176</Words>
  <Application>Microsoft Office PowerPoint</Application>
  <PresentationFormat>On-screen Show (4:3)</PresentationFormat>
  <Paragraphs>81</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52</vt:lpstr>
      <vt:lpstr>PowerPoint Presentation</vt:lpstr>
      <vt:lpstr>СЪДЪРЖАНИЕ</vt:lpstr>
      <vt:lpstr>История</vt:lpstr>
      <vt:lpstr>История</vt:lpstr>
      <vt:lpstr>Главни опасности при катерене на планини</vt:lpstr>
      <vt:lpstr>Видове лавини</vt:lpstr>
      <vt:lpstr>Видове лавини</vt:lpstr>
      <vt:lpstr>Видове лавини</vt:lpstr>
      <vt:lpstr>Видове лавини</vt:lpstr>
      <vt:lpstr>Видове лавини</vt:lpstr>
      <vt:lpstr>Видове лавини</vt:lpstr>
      <vt:lpstr>Видове лавини</vt:lpstr>
      <vt:lpstr>Снежни бури</vt:lpstr>
      <vt:lpstr>Свлачища</vt:lpstr>
      <vt:lpstr>Свлачища</vt:lpstr>
      <vt:lpstr>Пропасти</vt:lpstr>
      <vt:lpstr>Заледени склонове</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Необходимо обурудване и екипировка</vt:lpstr>
      <vt:lpstr>Известни алпинисти в българия</vt:lpstr>
      <vt:lpstr>Известни алпинисти в българия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АЛПИНИЗЪМ</dc:title>
  <dc:creator>ivan</dc:creator>
  <cp:lastModifiedBy>Люси Дерменджиева</cp:lastModifiedBy>
  <cp:revision>47</cp:revision>
  <dcterms:created xsi:type="dcterms:W3CDTF">2010-01-12T12:23:17Z</dcterms:created>
  <dcterms:modified xsi:type="dcterms:W3CDTF">2013-11-28T13:27:24Z</dcterms:modified>
</cp:coreProperties>
</file>